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9"/>
  </p:notesMasterIdLst>
  <p:sldIdLst>
    <p:sldId id="256" r:id="rId2"/>
    <p:sldId id="258" r:id="rId3"/>
    <p:sldId id="310" r:id="rId4"/>
    <p:sldId id="261" r:id="rId5"/>
    <p:sldId id="264" r:id="rId6"/>
    <p:sldId id="311" r:id="rId7"/>
    <p:sldId id="271" r:id="rId8"/>
    <p:sldId id="312" r:id="rId9"/>
    <p:sldId id="263" r:id="rId10"/>
    <p:sldId id="313" r:id="rId11"/>
    <p:sldId id="315" r:id="rId12"/>
    <p:sldId id="316" r:id="rId13"/>
    <p:sldId id="262" r:id="rId14"/>
    <p:sldId id="317" r:id="rId15"/>
    <p:sldId id="266" r:id="rId16"/>
    <p:sldId id="265" r:id="rId17"/>
    <p:sldId id="267" r:id="rId18"/>
    <p:sldId id="318" r:id="rId19"/>
    <p:sldId id="336" r:id="rId20"/>
    <p:sldId id="319" r:id="rId21"/>
    <p:sldId id="321" r:id="rId22"/>
    <p:sldId id="320" r:id="rId23"/>
    <p:sldId id="337" r:id="rId24"/>
    <p:sldId id="322" r:id="rId25"/>
    <p:sldId id="324" r:id="rId26"/>
    <p:sldId id="323" r:id="rId27"/>
    <p:sldId id="325" r:id="rId28"/>
    <p:sldId id="326" r:id="rId29"/>
    <p:sldId id="327" r:id="rId30"/>
    <p:sldId id="328" r:id="rId31"/>
    <p:sldId id="329" r:id="rId32"/>
    <p:sldId id="330" r:id="rId33"/>
    <p:sldId id="331" r:id="rId34"/>
    <p:sldId id="332" r:id="rId35"/>
    <p:sldId id="333" r:id="rId36"/>
    <p:sldId id="334" r:id="rId37"/>
    <p:sldId id="335" r:id="rId38"/>
  </p:sldIdLst>
  <p:sldSz cx="9144000" cy="5143500" type="screen16x9"/>
  <p:notesSz cx="6858000" cy="9144000"/>
  <p:embeddedFontLst>
    <p:embeddedFont>
      <p:font typeface="Adobe Garamond Pro Bold" panose="02020702060506020403" pitchFamily="18" charset="0"/>
      <p:bold r:id="rId40"/>
      <p:boldItalic r:id="rId41"/>
    </p:embeddedFont>
    <p:embeddedFont>
      <p:font typeface="Fira Sans Extra Condensed Medium" panose="020B0604020202020204"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verpass Black" panose="020B0604020202020204" charset="0"/>
      <p:bold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79CE8D-948E-4293-844E-46EC4DA1A55D}">
  <a:tblStyle styleId="{2F79CE8D-948E-4293-844E-46EC4DA1A5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0" d="100"/>
          <a:sy n="90" d="100"/>
        </p:scale>
        <p:origin x="79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2640662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a8768f9383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a8768f9383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8"/>
        <p:cNvGrpSpPr/>
        <p:nvPr/>
      </p:nvGrpSpPr>
      <p:grpSpPr>
        <a:xfrm>
          <a:off x="0" y="0"/>
          <a:ext cx="0" cy="0"/>
          <a:chOff x="0" y="0"/>
          <a:chExt cx="0" cy="0"/>
        </a:xfrm>
      </p:grpSpPr>
      <p:sp>
        <p:nvSpPr>
          <p:cNvPr id="2249" name="Google Shape;2249;ga7274a1822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0" name="Google Shape;2250;ga7274a1822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a7274a1822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a7274a1822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 and text">
  <p:cSld name="BLANK_1_1_1_1_1_1">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3040947"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1" name="Google Shape;1441;p24"/>
          <p:cNvSpPr txBox="1">
            <a:spLocks noGrp="1"/>
          </p:cNvSpPr>
          <p:nvPr>
            <p:ph type="subTitle" idx="1"/>
          </p:nvPr>
        </p:nvSpPr>
        <p:spPr>
          <a:xfrm>
            <a:off x="4570802" y="3295975"/>
            <a:ext cx="19134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2" name="Google Shape;1442;p24"/>
          <p:cNvSpPr txBox="1">
            <a:spLocks noGrp="1"/>
          </p:cNvSpPr>
          <p:nvPr>
            <p:ph type="title" idx="2" hasCustomPrompt="1"/>
          </p:nvPr>
        </p:nvSpPr>
        <p:spPr>
          <a:xfrm>
            <a:off x="4959602" y="1992075"/>
            <a:ext cx="11358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3" name="Google Shape;1443;p24"/>
          <p:cNvSpPr txBox="1">
            <a:spLocks noGrp="1"/>
          </p:cNvSpPr>
          <p:nvPr>
            <p:ph type="subTitle" idx="3"/>
          </p:nvPr>
        </p:nvSpPr>
        <p:spPr>
          <a:xfrm>
            <a:off x="2645697"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4" name="Google Shape;1444;p24"/>
          <p:cNvSpPr txBox="1">
            <a:spLocks noGrp="1"/>
          </p:cNvSpPr>
          <p:nvPr>
            <p:ph type="title" idx="4" hasCustomPrompt="1"/>
          </p:nvPr>
        </p:nvSpPr>
        <p:spPr>
          <a:xfrm>
            <a:off x="692645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5" name="Google Shape;1445;p24"/>
          <p:cNvSpPr txBox="1">
            <a:spLocks noGrp="1"/>
          </p:cNvSpPr>
          <p:nvPr>
            <p:ph type="subTitle" idx="5"/>
          </p:nvPr>
        </p:nvSpPr>
        <p:spPr>
          <a:xfrm>
            <a:off x="6507950" y="3295975"/>
            <a:ext cx="19200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6" name="Google Shape;1446;p24"/>
          <p:cNvSpPr txBox="1">
            <a:spLocks noGrp="1"/>
          </p:cNvSpPr>
          <p:nvPr>
            <p:ph type="title" idx="6" hasCustomPrompt="1"/>
          </p:nvPr>
        </p:nvSpPr>
        <p:spPr>
          <a:xfrm>
            <a:off x="1146160" y="1992075"/>
            <a:ext cx="1083000" cy="44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5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447" name="Google Shape;1447;p24"/>
          <p:cNvSpPr txBox="1">
            <a:spLocks noGrp="1"/>
          </p:cNvSpPr>
          <p:nvPr>
            <p:ph type="subTitle" idx="7"/>
          </p:nvPr>
        </p:nvSpPr>
        <p:spPr>
          <a:xfrm>
            <a:off x="724510" y="3295975"/>
            <a:ext cx="19263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000">
                <a:latin typeface="Overpass Black"/>
                <a:ea typeface="Overpass Black"/>
                <a:cs typeface="Overpass Black"/>
                <a:sym typeface="Overpass Black"/>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8" name="Google Shape;1448;p24"/>
          <p:cNvSpPr txBox="1">
            <a:spLocks noGrp="1"/>
          </p:cNvSpPr>
          <p:nvPr>
            <p:ph type="subTitle" idx="8"/>
          </p:nvPr>
        </p:nvSpPr>
        <p:spPr>
          <a:xfrm>
            <a:off x="722260"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9" name="Google Shape;1449;p24"/>
          <p:cNvSpPr txBox="1">
            <a:spLocks noGrp="1"/>
          </p:cNvSpPr>
          <p:nvPr>
            <p:ph type="subTitle" idx="9"/>
          </p:nvPr>
        </p:nvSpPr>
        <p:spPr>
          <a:xfrm>
            <a:off x="2643447"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0" name="Google Shape;1450;p24"/>
          <p:cNvSpPr txBox="1">
            <a:spLocks noGrp="1"/>
          </p:cNvSpPr>
          <p:nvPr>
            <p:ph type="subTitle" idx="13"/>
          </p:nvPr>
        </p:nvSpPr>
        <p:spPr>
          <a:xfrm>
            <a:off x="4562102" y="3632696"/>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1" name="Google Shape;1451;p24"/>
          <p:cNvSpPr txBox="1">
            <a:spLocks noGrp="1"/>
          </p:cNvSpPr>
          <p:nvPr>
            <p:ph type="subTitle" idx="14"/>
          </p:nvPr>
        </p:nvSpPr>
        <p:spPr>
          <a:xfrm>
            <a:off x="6502550" y="3632700"/>
            <a:ext cx="1930800" cy="806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452" name="Google Shape;1452;p2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453" name="Google Shape;1453;p24"/>
          <p:cNvGrpSpPr/>
          <p:nvPr/>
        </p:nvGrpSpPr>
        <p:grpSpPr>
          <a:xfrm rot="-987768">
            <a:off x="7751817" y="-266278"/>
            <a:ext cx="1344359" cy="1995308"/>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9" name="Google Shape;1489;p2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491" name="Google Shape;1491;p2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4"/>
          <p:cNvSpPr txBox="1">
            <a:spLocks noGrp="1"/>
          </p:cNvSpPr>
          <p:nvPr>
            <p:ph type="ctrTitle" idx="15"/>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544025" y="3120381"/>
            <a:ext cx="22860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39" name="Google Shape;1539;p26"/>
          <p:cNvSpPr txBox="1">
            <a:spLocks noGrp="1"/>
          </p:cNvSpPr>
          <p:nvPr>
            <p:ph type="subTitle" idx="2"/>
          </p:nvPr>
        </p:nvSpPr>
        <p:spPr>
          <a:xfrm>
            <a:off x="544025"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0" name="Google Shape;1540;p26"/>
          <p:cNvSpPr txBox="1">
            <a:spLocks noGrp="1"/>
          </p:cNvSpPr>
          <p:nvPr>
            <p:ph type="subTitle" idx="3"/>
          </p:nvPr>
        </p:nvSpPr>
        <p:spPr>
          <a:xfrm>
            <a:off x="3147280"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1" name="Google Shape;1541;p26"/>
          <p:cNvSpPr txBox="1">
            <a:spLocks noGrp="1"/>
          </p:cNvSpPr>
          <p:nvPr>
            <p:ph type="subTitle" idx="4"/>
          </p:nvPr>
        </p:nvSpPr>
        <p:spPr>
          <a:xfrm>
            <a:off x="323803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2" name="Google Shape;1542;p26"/>
          <p:cNvSpPr txBox="1">
            <a:spLocks noGrp="1"/>
          </p:cNvSpPr>
          <p:nvPr>
            <p:ph type="subTitle" idx="5"/>
          </p:nvPr>
        </p:nvSpPr>
        <p:spPr>
          <a:xfrm>
            <a:off x="5784651" y="3120381"/>
            <a:ext cx="2467500" cy="47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atin typeface="Overpass Black"/>
                <a:ea typeface="Overpass Black"/>
                <a:cs typeface="Overpass Black"/>
                <a:sym typeface="Overpass Black"/>
              </a:defRPr>
            </a:lvl1pPr>
            <a:lvl2pPr lvl="1" algn="ctr" rtl="0">
              <a:lnSpc>
                <a:spcPct val="100000"/>
              </a:lnSpc>
              <a:spcBef>
                <a:spcPts val="0"/>
              </a:spcBef>
              <a:spcAft>
                <a:spcPts val="0"/>
              </a:spcAft>
              <a:buNone/>
              <a:defRPr sz="1600">
                <a:latin typeface="Overpass Black"/>
                <a:ea typeface="Overpass Black"/>
                <a:cs typeface="Overpass Black"/>
                <a:sym typeface="Overpass Black"/>
              </a:defRPr>
            </a:lvl2pPr>
            <a:lvl3pPr lvl="2" algn="ctr" rtl="0">
              <a:lnSpc>
                <a:spcPct val="100000"/>
              </a:lnSpc>
              <a:spcBef>
                <a:spcPts val="0"/>
              </a:spcBef>
              <a:spcAft>
                <a:spcPts val="0"/>
              </a:spcAft>
              <a:buNone/>
              <a:defRPr sz="1600">
                <a:latin typeface="Overpass Black"/>
                <a:ea typeface="Overpass Black"/>
                <a:cs typeface="Overpass Black"/>
                <a:sym typeface="Overpass Black"/>
              </a:defRPr>
            </a:lvl3pPr>
            <a:lvl4pPr lvl="3" algn="ctr" rtl="0">
              <a:lnSpc>
                <a:spcPct val="100000"/>
              </a:lnSpc>
              <a:spcBef>
                <a:spcPts val="0"/>
              </a:spcBef>
              <a:spcAft>
                <a:spcPts val="0"/>
              </a:spcAft>
              <a:buNone/>
              <a:defRPr sz="1600">
                <a:latin typeface="Overpass Black"/>
                <a:ea typeface="Overpass Black"/>
                <a:cs typeface="Overpass Black"/>
                <a:sym typeface="Overpass Black"/>
              </a:defRPr>
            </a:lvl4pPr>
            <a:lvl5pPr lvl="4" algn="ctr" rtl="0">
              <a:lnSpc>
                <a:spcPct val="100000"/>
              </a:lnSpc>
              <a:spcBef>
                <a:spcPts val="0"/>
              </a:spcBef>
              <a:spcAft>
                <a:spcPts val="0"/>
              </a:spcAft>
              <a:buNone/>
              <a:defRPr sz="1600">
                <a:latin typeface="Overpass Black"/>
                <a:ea typeface="Overpass Black"/>
                <a:cs typeface="Overpass Black"/>
                <a:sym typeface="Overpass Black"/>
              </a:defRPr>
            </a:lvl5pPr>
            <a:lvl6pPr lvl="5" algn="ctr" rtl="0">
              <a:lnSpc>
                <a:spcPct val="100000"/>
              </a:lnSpc>
              <a:spcBef>
                <a:spcPts val="0"/>
              </a:spcBef>
              <a:spcAft>
                <a:spcPts val="0"/>
              </a:spcAft>
              <a:buNone/>
              <a:defRPr sz="1600">
                <a:latin typeface="Overpass Black"/>
                <a:ea typeface="Overpass Black"/>
                <a:cs typeface="Overpass Black"/>
                <a:sym typeface="Overpass Black"/>
              </a:defRPr>
            </a:lvl6pPr>
            <a:lvl7pPr lvl="6" algn="ctr" rtl="0">
              <a:lnSpc>
                <a:spcPct val="100000"/>
              </a:lnSpc>
              <a:spcBef>
                <a:spcPts val="0"/>
              </a:spcBef>
              <a:spcAft>
                <a:spcPts val="0"/>
              </a:spcAft>
              <a:buNone/>
              <a:defRPr sz="1600">
                <a:latin typeface="Overpass Black"/>
                <a:ea typeface="Overpass Black"/>
                <a:cs typeface="Overpass Black"/>
                <a:sym typeface="Overpass Black"/>
              </a:defRPr>
            </a:lvl7pPr>
            <a:lvl8pPr lvl="7" algn="ctr" rtl="0">
              <a:lnSpc>
                <a:spcPct val="100000"/>
              </a:lnSpc>
              <a:spcBef>
                <a:spcPts val="0"/>
              </a:spcBef>
              <a:spcAft>
                <a:spcPts val="0"/>
              </a:spcAft>
              <a:buNone/>
              <a:defRPr sz="1600">
                <a:latin typeface="Overpass Black"/>
                <a:ea typeface="Overpass Black"/>
                <a:cs typeface="Overpass Black"/>
                <a:sym typeface="Overpass Black"/>
              </a:defRPr>
            </a:lvl8pPr>
            <a:lvl9pPr lvl="8" algn="ctr" rtl="0">
              <a:lnSpc>
                <a:spcPct val="100000"/>
              </a:lnSpc>
              <a:spcBef>
                <a:spcPts val="0"/>
              </a:spcBef>
              <a:spcAft>
                <a:spcPts val="0"/>
              </a:spcAft>
              <a:buNone/>
              <a:defRPr sz="1600">
                <a:latin typeface="Overpass Black"/>
                <a:ea typeface="Overpass Black"/>
                <a:cs typeface="Overpass Black"/>
                <a:sym typeface="Overpass Black"/>
              </a:defRPr>
            </a:lvl9pPr>
          </a:lstStyle>
          <a:p>
            <a:endParaRPr/>
          </a:p>
        </p:txBody>
      </p:sp>
      <p:sp>
        <p:nvSpPr>
          <p:cNvPr id="1543" name="Google Shape;1543;p26"/>
          <p:cNvSpPr txBox="1">
            <a:spLocks noGrp="1"/>
          </p:cNvSpPr>
          <p:nvPr>
            <p:ph type="subTitle" idx="6"/>
          </p:nvPr>
        </p:nvSpPr>
        <p:spPr>
          <a:xfrm>
            <a:off x="5875400" y="3429595"/>
            <a:ext cx="2286000" cy="84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1544" name="Google Shape;1544;p26"/>
          <p:cNvSpPr txBox="1">
            <a:spLocks noGrp="1"/>
          </p:cNvSpPr>
          <p:nvPr>
            <p:ph type="title" hasCustomPrompt="1"/>
          </p:nvPr>
        </p:nvSpPr>
        <p:spPr>
          <a:xfrm>
            <a:off x="3450130"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5" name="Google Shape;1545;p26"/>
          <p:cNvSpPr txBox="1">
            <a:spLocks noGrp="1"/>
          </p:cNvSpPr>
          <p:nvPr>
            <p:ph type="title" idx="7" hasCustomPrompt="1"/>
          </p:nvPr>
        </p:nvSpPr>
        <p:spPr>
          <a:xfrm>
            <a:off x="6087501"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46" name="Google Shape;1546;p26"/>
          <p:cNvSpPr txBox="1">
            <a:spLocks noGrp="1"/>
          </p:cNvSpPr>
          <p:nvPr>
            <p:ph type="title" idx="8" hasCustomPrompt="1"/>
          </p:nvPr>
        </p:nvSpPr>
        <p:spPr>
          <a:xfrm>
            <a:off x="756125" y="2341726"/>
            <a:ext cx="1861800" cy="54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23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pic>
        <p:nvPicPr>
          <p:cNvPr id="1547" name="Google Shape;1547;p26"/>
          <p:cNvPicPr preferRelativeResize="0"/>
          <p:nvPr/>
        </p:nvPicPr>
        <p:blipFill>
          <a:blip r:embed="rId2">
            <a:alphaModFix amt="66000"/>
          </a:blip>
          <a:stretch>
            <a:fillRect/>
          </a:stretch>
        </p:blipFill>
        <p:spPr>
          <a:xfrm rot="-2343514" flipH="1">
            <a:off x="-1641553" y="-1719908"/>
            <a:ext cx="3297389" cy="2276638"/>
          </a:xfrm>
          <a:prstGeom prst="rect">
            <a:avLst/>
          </a:prstGeom>
          <a:noFill/>
          <a:ln>
            <a:noFill/>
          </a:ln>
        </p:spPr>
      </p:pic>
      <p:grpSp>
        <p:nvGrpSpPr>
          <p:cNvPr id="1548" name="Google Shape;1548;p26"/>
          <p:cNvGrpSpPr/>
          <p:nvPr/>
        </p:nvGrpSpPr>
        <p:grpSpPr>
          <a:xfrm rot="-8099954">
            <a:off x="-459577" y="-1021623"/>
            <a:ext cx="1344367" cy="1995327"/>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4" name="Google Shape;1584;p26"/>
          <p:cNvPicPr preferRelativeResize="0"/>
          <p:nvPr/>
        </p:nvPicPr>
        <p:blipFill>
          <a:blip r:embed="rId3">
            <a:alphaModFix amt="74000"/>
          </a:blip>
          <a:stretch>
            <a:fillRect/>
          </a:stretch>
        </p:blipFill>
        <p:spPr>
          <a:xfrm rot="4990199" flipH="1">
            <a:off x="-1127360" y="4108621"/>
            <a:ext cx="2894870" cy="259332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7307615" y="-922016"/>
            <a:ext cx="2894870" cy="2593321"/>
          </a:xfrm>
          <a:prstGeom prst="rect">
            <a:avLst/>
          </a:prstGeom>
          <a:noFill/>
          <a:ln>
            <a:noFill/>
          </a:ln>
        </p:spPr>
      </p:pic>
      <p:sp>
        <p:nvSpPr>
          <p:cNvPr id="1586" name="Google Shape;1586;p26"/>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587" name="Google Shape;1587;p26"/>
          <p:cNvSpPr/>
          <p:nvPr/>
        </p:nvSpPr>
        <p:spPr>
          <a:xfrm rot="-2136675">
            <a:off x="7291512" y="4066884"/>
            <a:ext cx="2264977" cy="21657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0" r:id="rId5"/>
    <p:sldLayoutId id="2147483661" r:id="rId6"/>
    <p:sldLayoutId id="2147483662" r:id="rId7"/>
    <p:sldLayoutId id="2147483664" r:id="rId8"/>
    <p:sldLayoutId id="2147483665" r:id="rId9"/>
    <p:sldLayoutId id="2147483666" r:id="rId10"/>
    <p:sldLayoutId id="2147483670" r:id="rId11"/>
    <p:sldLayoutId id="2147483672" r:id="rId12"/>
    <p:sldLayoutId id="2147483677" r:id="rId13"/>
    <p:sldLayoutId id="2147483678" r:id="rId14"/>
    <p:sldLayoutId id="2147483679" r:id="rId15"/>
    <p:sldLayoutId id="2147483680" r:id="rId16"/>
    <p:sldLayoutId id="2147483681" r:id="rId17"/>
  </p:sldLayoutIdLst>
  <p:transition spd="slow"/>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sp>
        <p:nvSpPr>
          <p:cNvPr id="2128" name="Google Shape;2128;p38"/>
          <p:cNvSpPr txBox="1">
            <a:spLocks noGrp="1"/>
          </p:cNvSpPr>
          <p:nvPr>
            <p:ph type="ctrTitle"/>
          </p:nvPr>
        </p:nvSpPr>
        <p:spPr>
          <a:xfrm>
            <a:off x="685800" y="290391"/>
            <a:ext cx="7619999" cy="13669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solidFill>
                  <a:schemeClr val="tx1">
                    <a:lumMod val="50000"/>
                  </a:schemeClr>
                </a:solidFill>
                <a:latin typeface="Adobe Garamond Pro Bold" pitchFamily="18" charset="0"/>
              </a:rPr>
              <a:t>BÁO CÁO </a:t>
            </a:r>
            <a:r>
              <a:rPr lang="en-US" sz="3600" dirty="0">
                <a:solidFill>
                  <a:schemeClr val="tx1">
                    <a:lumMod val="50000"/>
                  </a:schemeClr>
                </a:solidFill>
                <a:latin typeface="Adobe Garamond Pro Bold" pitchFamily="18" charset="0"/>
              </a:rPr>
              <a:t>QUẢN TRỊ DỰ ÁN THƯƠNG MẠI ĐIỆN TỬ</a:t>
            </a:r>
            <a:endParaRPr sz="3600" dirty="0">
              <a:solidFill>
                <a:schemeClr val="tx1">
                  <a:lumMod val="50000"/>
                </a:schemeClr>
              </a:solidFill>
              <a:latin typeface="Adobe Garamond Pro Bold" pitchFamily="18" charset="0"/>
            </a:endParaRPr>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2535;p54"/>
          <p:cNvPicPr preferRelativeResize="0"/>
          <p:nvPr/>
        </p:nvPicPr>
        <p:blipFill>
          <a:blip r:embed="rId3">
            <a:alphaModFix amt="76000"/>
          </a:blip>
          <a:stretch>
            <a:fillRect/>
          </a:stretch>
        </p:blipFill>
        <p:spPr>
          <a:xfrm rot="-10540005">
            <a:off x="165766" y="2674094"/>
            <a:ext cx="8814679" cy="1443717"/>
          </a:xfrm>
          <a:prstGeom prst="rect">
            <a:avLst/>
          </a:prstGeom>
          <a:ln/>
        </p:spPr>
        <p:style>
          <a:lnRef idx="3">
            <a:schemeClr val="lt1"/>
          </a:lnRef>
          <a:fillRef idx="1">
            <a:schemeClr val="accent6"/>
          </a:fillRef>
          <a:effectRef idx="1">
            <a:schemeClr val="accent6"/>
          </a:effectRef>
          <a:fontRef idx="minor">
            <a:schemeClr val="lt1"/>
          </a:fontRef>
        </p:style>
      </p:pic>
      <p:sp>
        <p:nvSpPr>
          <p:cNvPr id="10" name="Google Shape;2129;p38"/>
          <p:cNvSpPr txBox="1">
            <a:spLocks noGrp="1"/>
          </p:cNvSpPr>
          <p:nvPr>
            <p:ph type="subTitle" idx="1"/>
          </p:nvPr>
        </p:nvSpPr>
        <p:spPr>
          <a:xfrm>
            <a:off x="685800" y="2922150"/>
            <a:ext cx="770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t>NHÓM 7 </a:t>
            </a:r>
          </a:p>
          <a:p>
            <a:pPr marL="0" lvl="0" indent="0" algn="ctr" rtl="0">
              <a:spcBef>
                <a:spcPts val="0"/>
              </a:spcBef>
              <a:spcAft>
                <a:spcPts val="0"/>
              </a:spcAft>
              <a:buNone/>
            </a:pPr>
            <a:r>
              <a:rPr lang="en-US" sz="2000" b="1" dirty="0"/>
              <a:t>DỰ ÁN XÂY DỰNG QUỸ HỖ TRỢ : CÁNH DIỀU XANH – KẾT NỐI YÊU THƯƠNG </a:t>
            </a:r>
            <a:endParaRPr lang="en" sz="2000" b="1" dirty="0"/>
          </a:p>
        </p:txBody>
      </p:sp>
      <p:pic>
        <p:nvPicPr>
          <p:cNvPr id="1026" name="Picture 2" descr="C:\Users\HOME SINGLE\OneDrive\Document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 y="133350"/>
            <a:ext cx="971550" cy="971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87" name="Google Shape;2187;p43"/>
          <p:cNvSpPr txBox="1">
            <a:spLocks noGrp="1"/>
          </p:cNvSpPr>
          <p:nvPr>
            <p:ph type="ctrTitle"/>
          </p:nvPr>
        </p:nvSpPr>
        <p:spPr>
          <a:xfrm>
            <a:off x="2362200" y="2994286"/>
            <a:ext cx="4650150" cy="792900"/>
          </a:xfrm>
          <a:prstGeom prst="rect">
            <a:avLst/>
          </a:prstGeom>
        </p:spPr>
        <p:txBody>
          <a:bodyPr spcFirstLastPara="1" wrap="square" lIns="91425" tIns="91425" rIns="91425" bIns="91425" anchor="ctr" anchorCtr="0">
            <a:noAutofit/>
          </a:bodyPr>
          <a:lstStyle/>
          <a:p>
            <a:pPr lvl="0"/>
            <a:r>
              <a:rPr lang="en-US" b="1" dirty="0">
                <a:latin typeface="Open Sans" panose="020B0606030504020204" pitchFamily="34" charset="0"/>
                <a:ea typeface="Open Sans" panose="020B0606030504020204" pitchFamily="34" charset="0"/>
                <a:cs typeface="Open Sans" panose="020B0606030504020204" pitchFamily="34" charset="0"/>
              </a:rPr>
              <a:t>PRODUCT BACKLOG </a:t>
            </a:r>
            <a:endParaRPr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175633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1736864715"/>
              </p:ext>
            </p:extLst>
          </p:nvPr>
        </p:nvGraphicFramePr>
        <p:xfrm>
          <a:off x="1143000" y="514350"/>
          <a:ext cx="6934200" cy="4221963"/>
        </p:xfrm>
        <a:graphic>
          <a:graphicData uri="http://schemas.openxmlformats.org/drawingml/2006/table">
            <a:tbl>
              <a:tblPr/>
              <a:tblGrid>
                <a:gridCol w="609600">
                  <a:extLst>
                    <a:ext uri="{9D8B030D-6E8A-4147-A177-3AD203B41FA5}">
                      <a16:colId xmlns:a16="http://schemas.microsoft.com/office/drawing/2014/main" val="20000"/>
                    </a:ext>
                  </a:extLst>
                </a:gridCol>
                <a:gridCol w="2075558">
                  <a:extLst>
                    <a:ext uri="{9D8B030D-6E8A-4147-A177-3AD203B41FA5}">
                      <a16:colId xmlns:a16="http://schemas.microsoft.com/office/drawing/2014/main" val="20001"/>
                    </a:ext>
                  </a:extLst>
                </a:gridCol>
                <a:gridCol w="4249042">
                  <a:extLst>
                    <a:ext uri="{9D8B030D-6E8A-4147-A177-3AD203B41FA5}">
                      <a16:colId xmlns:a16="http://schemas.microsoft.com/office/drawing/2014/main" val="20002"/>
                    </a:ext>
                  </a:extLst>
                </a:gridCol>
              </a:tblGrid>
              <a:tr h="244116">
                <a:tc>
                  <a:txBody>
                    <a:bodyPr/>
                    <a:lstStyle/>
                    <a:p>
                      <a:pPr algn="ctr" rtl="0" fontAlgn="ctr">
                        <a:spcBef>
                          <a:spcPts val="0"/>
                        </a:spcBef>
                        <a:spcAft>
                          <a:spcPts val="1000"/>
                        </a:spcAft>
                      </a:pPr>
                      <a:r>
                        <a:rPr lang="en-US" sz="1400" b="1" i="0" u="none" strike="noStrike" dirty="0">
                          <a:solidFill>
                            <a:srgbClr val="FFFFFF"/>
                          </a:solidFill>
                          <a:effectLst/>
                          <a:latin typeface="+mj-lt"/>
                        </a:rPr>
                        <a:t>ID</a:t>
                      </a:r>
                      <a:endParaRPr lang="en-US" sz="2000" dirty="0">
                        <a:effectLst/>
                        <a:latin typeface="+mj-lt"/>
                      </a:endParaRPr>
                    </a:p>
                  </a:txBody>
                  <a:tcPr marL="21619" marR="21619" marT="21619" marB="216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rtl="0" fontAlgn="ctr">
                        <a:spcBef>
                          <a:spcPts val="0"/>
                        </a:spcBef>
                        <a:spcAft>
                          <a:spcPts val="1000"/>
                        </a:spcAft>
                      </a:pPr>
                      <a:r>
                        <a:rPr lang="en-US" sz="1400" b="1" i="0" u="none" strike="noStrike" dirty="0">
                          <a:solidFill>
                            <a:srgbClr val="FFFFFF"/>
                          </a:solidFill>
                          <a:effectLst/>
                          <a:latin typeface="+mj-lt"/>
                        </a:rPr>
                        <a:t>Feature Name</a:t>
                      </a:r>
                      <a:endParaRPr lang="en-US" sz="2000" dirty="0">
                        <a:effectLst/>
                        <a:latin typeface="+mj-lt"/>
                      </a:endParaRPr>
                    </a:p>
                  </a:txBody>
                  <a:tcPr marL="21619" marR="21619" marT="21619" marB="216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rtl="0" fontAlgn="ctr">
                        <a:spcBef>
                          <a:spcPts val="0"/>
                        </a:spcBef>
                        <a:spcAft>
                          <a:spcPts val="1000"/>
                        </a:spcAft>
                      </a:pPr>
                      <a:r>
                        <a:rPr lang="en-US" sz="1400" b="1" i="0" u="none" strike="noStrike" dirty="0">
                          <a:solidFill>
                            <a:srgbClr val="FFFFFF"/>
                          </a:solidFill>
                          <a:effectLst/>
                          <a:latin typeface="+mj-lt"/>
                        </a:rPr>
                        <a:t>Description</a:t>
                      </a:r>
                      <a:endParaRPr lang="en-US" sz="2000" dirty="0">
                        <a:effectLst/>
                        <a:latin typeface="+mj-lt"/>
                      </a:endParaRPr>
                    </a:p>
                  </a:txBody>
                  <a:tcPr marL="21619" marR="21619" marT="21619" marB="216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0000"/>
                  </a:ext>
                </a:extLst>
              </a:tr>
              <a:tr h="829990">
                <a:tc>
                  <a:txBody>
                    <a:bodyPr/>
                    <a:lstStyle/>
                    <a:p>
                      <a:pPr algn="ctr" rtl="0" fontAlgn="ctr">
                        <a:spcBef>
                          <a:spcPts val="0"/>
                        </a:spcBef>
                        <a:spcAft>
                          <a:spcPts val="1000"/>
                        </a:spcAft>
                      </a:pPr>
                      <a:r>
                        <a:rPr lang="en-US" sz="1400" b="0" i="0" u="none" strike="noStrike" dirty="0">
                          <a:solidFill>
                            <a:srgbClr val="000000"/>
                          </a:solidFill>
                          <a:effectLst/>
                          <a:latin typeface="+mj-lt"/>
                        </a:rPr>
                        <a:t>PB 01</a:t>
                      </a:r>
                      <a:endParaRPr lang="en-US" sz="2000" dirty="0">
                        <a:effectLst/>
                        <a:latin typeface="+mj-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ctr">
                        <a:spcBef>
                          <a:spcPts val="0"/>
                        </a:spcBef>
                        <a:spcAft>
                          <a:spcPts val="1000"/>
                        </a:spcAft>
                      </a:pPr>
                      <a:r>
                        <a:rPr lang="vi-VN" sz="1400" b="0" i="0" u="none" strike="noStrike" dirty="0">
                          <a:solidFill>
                            <a:srgbClr val="000000"/>
                          </a:solidFill>
                          <a:effectLst/>
                          <a:latin typeface="+mn-lt"/>
                        </a:rPr>
                        <a:t>Thông tin về tiến độ chiến dịch</a:t>
                      </a:r>
                      <a:endParaRPr lang="vi-VN" sz="2000" dirty="0">
                        <a:effectLst/>
                        <a:latin typeface="+mn-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ctr">
                        <a:spcBef>
                          <a:spcPts val="0"/>
                        </a:spcBef>
                        <a:spcAft>
                          <a:spcPts val="1000"/>
                        </a:spcAft>
                      </a:pPr>
                      <a:r>
                        <a:rPr lang="vi-VN" sz="1400" b="0" i="0" u="none" strike="noStrike" dirty="0">
                          <a:solidFill>
                            <a:srgbClr val="000000"/>
                          </a:solidFill>
                          <a:effectLst/>
                          <a:latin typeface="+mn-lt"/>
                        </a:rPr>
                        <a:t>Cho biết được những thông tin cơ bản của chiến dịch từ thiện: số tiền mục tiêu, số tiền đã quyên góp được và tình hình chiến dịch</a:t>
                      </a:r>
                      <a:endParaRPr lang="vi-VN" sz="2000" dirty="0">
                        <a:effectLst/>
                        <a:latin typeface="+mn-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634699">
                <a:tc>
                  <a:txBody>
                    <a:bodyPr/>
                    <a:lstStyle/>
                    <a:p>
                      <a:pPr algn="ctr" rtl="0" fontAlgn="ctr">
                        <a:spcBef>
                          <a:spcPts val="0"/>
                        </a:spcBef>
                        <a:spcAft>
                          <a:spcPts val="1000"/>
                        </a:spcAft>
                      </a:pPr>
                      <a:r>
                        <a:rPr lang="en-US" sz="1400" b="0" i="0" u="none" strike="noStrike">
                          <a:solidFill>
                            <a:srgbClr val="000000"/>
                          </a:solidFill>
                          <a:effectLst/>
                          <a:latin typeface="+mj-lt"/>
                        </a:rPr>
                        <a:t>PB 02</a:t>
                      </a:r>
                      <a:endParaRPr lang="en-US" sz="2000">
                        <a:effectLst/>
                        <a:latin typeface="+mj-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ctr">
                        <a:spcBef>
                          <a:spcPts val="0"/>
                        </a:spcBef>
                        <a:spcAft>
                          <a:spcPts val="1000"/>
                        </a:spcAft>
                      </a:pPr>
                      <a:r>
                        <a:rPr lang="en-US" sz="1400" b="0" i="0" u="none" strike="noStrike" dirty="0">
                          <a:solidFill>
                            <a:srgbClr val="000000"/>
                          </a:solidFill>
                          <a:effectLst/>
                          <a:latin typeface="+mn-lt"/>
                        </a:rPr>
                        <a:t>Danh sách các nhà hảo tâm </a:t>
                      </a:r>
                      <a:endParaRPr lang="en-US" sz="2000" dirty="0">
                        <a:effectLst/>
                        <a:latin typeface="+mn-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ctr">
                        <a:spcBef>
                          <a:spcPts val="0"/>
                        </a:spcBef>
                        <a:spcAft>
                          <a:spcPts val="1000"/>
                        </a:spcAft>
                      </a:pPr>
                      <a:r>
                        <a:rPr lang="vi-VN" sz="1400" b="0" i="0" u="none" strike="noStrike" dirty="0">
                          <a:solidFill>
                            <a:srgbClr val="000000"/>
                          </a:solidFill>
                          <a:effectLst/>
                          <a:latin typeface="+mn-lt"/>
                        </a:rPr>
                        <a:t>Biết được thông tin các nhà hảo tâm nào đã đóng góp cho các chiến dịch từ thiện</a:t>
                      </a:r>
                      <a:endParaRPr lang="vi-VN" sz="2000" dirty="0">
                        <a:effectLst/>
                        <a:latin typeface="+mn-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1999">
                <a:tc>
                  <a:txBody>
                    <a:bodyPr/>
                    <a:lstStyle/>
                    <a:p>
                      <a:pPr algn="ctr" rtl="0" fontAlgn="ctr">
                        <a:spcBef>
                          <a:spcPts val="0"/>
                        </a:spcBef>
                        <a:spcAft>
                          <a:spcPts val="1000"/>
                        </a:spcAft>
                      </a:pPr>
                      <a:r>
                        <a:rPr lang="en-US" sz="1400" b="0" i="0" u="none" strike="noStrike">
                          <a:solidFill>
                            <a:srgbClr val="000000"/>
                          </a:solidFill>
                          <a:effectLst/>
                          <a:latin typeface="+mj-lt"/>
                        </a:rPr>
                        <a:t>PB 03</a:t>
                      </a:r>
                      <a:endParaRPr lang="en-US" sz="2000">
                        <a:effectLst/>
                        <a:latin typeface="+mj-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ctr">
                        <a:spcBef>
                          <a:spcPts val="0"/>
                        </a:spcBef>
                        <a:spcAft>
                          <a:spcPts val="1000"/>
                        </a:spcAft>
                      </a:pPr>
                      <a:r>
                        <a:rPr lang="vi-VN" sz="1400" b="0" i="0" u="none" strike="noStrike" dirty="0">
                          <a:solidFill>
                            <a:srgbClr val="000000"/>
                          </a:solidFill>
                          <a:effectLst/>
                          <a:latin typeface="+mn-lt"/>
                        </a:rPr>
                        <a:t>Danh sách những địa phương hoặc cá nhân cần được hỗ trợ</a:t>
                      </a:r>
                      <a:endParaRPr lang="vi-VN" sz="2000" dirty="0">
                        <a:effectLst/>
                        <a:latin typeface="+mn-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ctr">
                        <a:spcBef>
                          <a:spcPts val="0"/>
                        </a:spcBef>
                        <a:spcAft>
                          <a:spcPts val="1000"/>
                        </a:spcAft>
                      </a:pPr>
                      <a:r>
                        <a:rPr lang="vi-VN" sz="1400" b="0" i="0" u="none" strike="noStrike" dirty="0">
                          <a:solidFill>
                            <a:srgbClr val="000000"/>
                          </a:solidFill>
                          <a:effectLst/>
                          <a:latin typeface="+mn-lt"/>
                        </a:rPr>
                        <a:t>Cung cấp thông tin chi tiết như: Địa chỉ, mô tả về hoàn cảnh và đang cần hỗ trợ về mặt tài chính hoặc hiện vật,…</a:t>
                      </a:r>
                      <a:endParaRPr lang="vi-VN" sz="2000" dirty="0">
                        <a:effectLst/>
                        <a:latin typeface="+mn-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1999">
                <a:tc>
                  <a:txBody>
                    <a:bodyPr/>
                    <a:lstStyle/>
                    <a:p>
                      <a:pPr algn="ctr" rtl="0" fontAlgn="ctr">
                        <a:spcBef>
                          <a:spcPts val="0"/>
                        </a:spcBef>
                        <a:spcAft>
                          <a:spcPts val="1000"/>
                        </a:spcAft>
                      </a:pPr>
                      <a:r>
                        <a:rPr lang="en-US" sz="1400" b="0" i="0" u="none" strike="noStrike">
                          <a:solidFill>
                            <a:srgbClr val="000000"/>
                          </a:solidFill>
                          <a:effectLst/>
                          <a:latin typeface="+mj-lt"/>
                        </a:rPr>
                        <a:t>PB 04</a:t>
                      </a:r>
                      <a:endParaRPr lang="en-US" sz="2000">
                        <a:effectLst/>
                        <a:latin typeface="+mj-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ctr">
                        <a:spcBef>
                          <a:spcPts val="0"/>
                        </a:spcBef>
                        <a:spcAft>
                          <a:spcPts val="1000"/>
                        </a:spcAft>
                      </a:pPr>
                      <a:r>
                        <a:rPr lang="en-US" sz="1400" b="0" i="0" u="none" strike="noStrike" dirty="0">
                          <a:solidFill>
                            <a:srgbClr val="000000"/>
                          </a:solidFill>
                          <a:effectLst/>
                          <a:latin typeface="+mn-lt"/>
                        </a:rPr>
                        <a:t>Cung cấp và cập nhật liên tục kiến thức về từ thiện </a:t>
                      </a:r>
                      <a:endParaRPr lang="en-US" sz="2000" dirty="0">
                        <a:effectLst/>
                        <a:latin typeface="+mn-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ctr">
                        <a:spcBef>
                          <a:spcPts val="0"/>
                        </a:spcBef>
                        <a:spcAft>
                          <a:spcPts val="1000"/>
                        </a:spcAft>
                      </a:pPr>
                      <a:r>
                        <a:rPr lang="vi-VN" sz="1400" b="0" i="0" u="none" strike="noStrike" dirty="0">
                          <a:solidFill>
                            <a:srgbClr val="000000"/>
                          </a:solidFill>
                          <a:effectLst/>
                          <a:latin typeface="+mn-lt"/>
                        </a:rPr>
                        <a:t>Giúp các nhà hảo tâm lẫn các đơn vị được hỗ trợ về các kiến thức cần thiết như xử lý tình huống khi gặp nạn, cách đúng khi tổ chức tình nguyện tại địa phương,…</a:t>
                      </a:r>
                      <a:endParaRPr lang="vi-VN" sz="2000" dirty="0">
                        <a:effectLst/>
                        <a:latin typeface="+mn-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01999">
                <a:tc>
                  <a:txBody>
                    <a:bodyPr/>
                    <a:lstStyle/>
                    <a:p>
                      <a:pPr algn="ctr" rtl="0" fontAlgn="ctr">
                        <a:spcBef>
                          <a:spcPts val="0"/>
                        </a:spcBef>
                        <a:spcAft>
                          <a:spcPts val="1000"/>
                        </a:spcAft>
                      </a:pPr>
                      <a:r>
                        <a:rPr lang="en-US" sz="1400" b="0" i="0" u="none" strike="noStrike">
                          <a:solidFill>
                            <a:srgbClr val="000000"/>
                          </a:solidFill>
                          <a:effectLst/>
                          <a:latin typeface="+mj-lt"/>
                        </a:rPr>
                        <a:t>PB 05</a:t>
                      </a:r>
                      <a:endParaRPr lang="en-US" sz="2000">
                        <a:effectLst/>
                        <a:latin typeface="+mj-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ctr">
                        <a:spcBef>
                          <a:spcPts val="0"/>
                        </a:spcBef>
                        <a:spcAft>
                          <a:spcPts val="1000"/>
                        </a:spcAft>
                      </a:pPr>
                      <a:r>
                        <a:rPr lang="vi-VN" sz="1400" b="0" i="0" u="none" strike="noStrike" dirty="0">
                          <a:solidFill>
                            <a:srgbClr val="000000"/>
                          </a:solidFill>
                          <a:effectLst/>
                          <a:latin typeface="+mn-lt"/>
                        </a:rPr>
                        <a:t>Đăng nhập dưới tư cách Admin</a:t>
                      </a:r>
                      <a:endParaRPr lang="vi-VN" sz="2000" dirty="0">
                        <a:effectLst/>
                        <a:latin typeface="+mn-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rtl="0" fontAlgn="ctr">
                        <a:spcBef>
                          <a:spcPts val="0"/>
                        </a:spcBef>
                        <a:spcAft>
                          <a:spcPts val="1000"/>
                        </a:spcAft>
                      </a:pPr>
                      <a:r>
                        <a:rPr lang="vi-VN" sz="1400" b="0" i="0" u="none" strike="noStrike" dirty="0">
                          <a:solidFill>
                            <a:srgbClr val="000000"/>
                          </a:solidFill>
                          <a:effectLst/>
                          <a:latin typeface="+mn-lt"/>
                        </a:rPr>
                        <a:t>Cho phép Admin truy cập và thực hiện quản lý: chỉnh sửa, xóa, cập nhật thông tin về tài khoản, giao diện và các chức năng của website.</a:t>
                      </a:r>
                      <a:endParaRPr lang="vi-VN" sz="2000" dirty="0">
                        <a:effectLst/>
                        <a:latin typeface="+mn-lt"/>
                      </a:endParaRPr>
                    </a:p>
                  </a:txBody>
                  <a:tcPr marL="21619" marR="21619" marT="21619" marB="216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90256907"/>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187" name="Google Shape;2187;p43"/>
          <p:cNvSpPr txBox="1">
            <a:spLocks noGrp="1"/>
          </p:cNvSpPr>
          <p:nvPr>
            <p:ph type="ctrTitle"/>
          </p:nvPr>
        </p:nvSpPr>
        <p:spPr>
          <a:xfrm>
            <a:off x="2209800" y="2994286"/>
            <a:ext cx="4953000" cy="792900"/>
          </a:xfrm>
          <a:prstGeom prst="rect">
            <a:avLst/>
          </a:prstGeom>
        </p:spPr>
        <p:txBody>
          <a:bodyPr spcFirstLastPara="1" wrap="square" lIns="91425" tIns="91425" rIns="91425" bIns="91425" anchor="ctr" anchorCtr="0">
            <a:noAutofit/>
          </a:bodyPr>
          <a:lstStyle/>
          <a:p>
            <a:pPr lvl="0"/>
            <a:r>
              <a:rPr lang="en-US" b="1" dirty="0">
                <a:latin typeface="Open Sans" panose="020B0606030504020204" pitchFamily="34" charset="0"/>
                <a:ea typeface="Open Sans" panose="020B0606030504020204" pitchFamily="34" charset="0"/>
                <a:cs typeface="Open Sans" panose="020B0606030504020204" pitchFamily="34" charset="0"/>
              </a:rPr>
              <a:t>CƠ CẤU TỔ CHỨC DỰ ÁN </a:t>
            </a:r>
            <a:endParaRPr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9172693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1093263" y="3562350"/>
            <a:ext cx="1212965" cy="1020300"/>
          </a:xfrm>
          <a:prstGeom prst="rect">
            <a:avLst/>
          </a:prstGeom>
          <a:noFill/>
          <a:ln>
            <a:noFill/>
          </a:ln>
        </p:spPr>
      </p:pic>
      <p:pic>
        <p:nvPicPr>
          <p:cNvPr id="2193" name="Google Shape;2193;p44"/>
          <p:cNvPicPr preferRelativeResize="0"/>
          <p:nvPr/>
        </p:nvPicPr>
        <p:blipFill>
          <a:blip r:embed="rId4">
            <a:alphaModFix amt="55000"/>
          </a:blip>
          <a:stretch>
            <a:fillRect/>
          </a:stretch>
        </p:blipFill>
        <p:spPr>
          <a:xfrm>
            <a:off x="2444626" y="3601958"/>
            <a:ext cx="1212974" cy="1020309"/>
          </a:xfrm>
          <a:prstGeom prst="rect">
            <a:avLst/>
          </a:prstGeom>
          <a:noFill/>
          <a:ln>
            <a:noFill/>
          </a:ln>
        </p:spPr>
      </p:pic>
      <p:sp>
        <p:nvSpPr>
          <p:cNvPr id="2194" name="Google Shape;2194;p44"/>
          <p:cNvSpPr txBox="1"/>
          <p:nvPr/>
        </p:nvSpPr>
        <p:spPr>
          <a:xfrm>
            <a:off x="914400" y="3903904"/>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2"/>
                </a:solidFill>
                <a:latin typeface="+mj-lt"/>
                <a:ea typeface="Open Sans ExtraBold"/>
                <a:cs typeface="Times New Roman" panose="02020603050405020304" pitchFamily="18" charset="0"/>
                <a:sym typeface="Open Sans ExtraBold"/>
              </a:rPr>
              <a:t>Lê Thị Mỹ Huyền (Design)</a:t>
            </a:r>
            <a:endParaRPr sz="1200" dirty="0">
              <a:solidFill>
                <a:schemeClr val="dk2"/>
              </a:solidFill>
              <a:latin typeface="+mj-lt"/>
              <a:ea typeface="Open Sans ExtraBold"/>
              <a:cs typeface="Times New Roman" panose="02020603050405020304" pitchFamily="18" charset="0"/>
              <a:sym typeface="Open Sans ExtraBold"/>
            </a:endParaRPr>
          </a:p>
        </p:txBody>
      </p:sp>
      <p:pic>
        <p:nvPicPr>
          <p:cNvPr id="2199" name="Google Shape;2199;p44"/>
          <p:cNvPicPr preferRelativeResize="0"/>
          <p:nvPr/>
        </p:nvPicPr>
        <p:blipFill>
          <a:blip r:embed="rId5">
            <a:alphaModFix amt="68000"/>
          </a:blip>
          <a:stretch>
            <a:fillRect/>
          </a:stretch>
        </p:blipFill>
        <p:spPr>
          <a:xfrm>
            <a:off x="5340226" y="3608841"/>
            <a:ext cx="1212974" cy="1020309"/>
          </a:xfrm>
          <a:prstGeom prst="rect">
            <a:avLst/>
          </a:prstGeom>
          <a:noFill/>
          <a:ln>
            <a:noFill/>
          </a:ln>
        </p:spPr>
      </p:pic>
      <p:pic>
        <p:nvPicPr>
          <p:cNvPr id="2201" name="Google Shape;2201;p44"/>
          <p:cNvPicPr preferRelativeResize="0"/>
          <p:nvPr/>
        </p:nvPicPr>
        <p:blipFill>
          <a:blip r:embed="rId6">
            <a:alphaModFix amt="83000"/>
          </a:blip>
          <a:stretch>
            <a:fillRect/>
          </a:stretch>
        </p:blipFill>
        <p:spPr>
          <a:xfrm>
            <a:off x="6694613" y="3562350"/>
            <a:ext cx="1212974" cy="1020309"/>
          </a:xfrm>
          <a:prstGeom prst="rect">
            <a:avLst/>
          </a:prstGeom>
          <a:noFill/>
          <a:ln>
            <a:noFill/>
          </a:ln>
        </p:spPr>
      </p:pic>
      <p:grpSp>
        <p:nvGrpSpPr>
          <p:cNvPr id="23" name="Google Shape;2376;p50"/>
          <p:cNvGrpSpPr/>
          <p:nvPr/>
        </p:nvGrpSpPr>
        <p:grpSpPr>
          <a:xfrm>
            <a:off x="3757362" y="42391"/>
            <a:ext cx="1579815" cy="1416475"/>
            <a:chOff x="929100" y="1155300"/>
            <a:chExt cx="1517100" cy="1517100"/>
          </a:xfrm>
          <a:solidFill>
            <a:schemeClr val="accent1">
              <a:lumMod val="40000"/>
              <a:lumOff val="60000"/>
            </a:schemeClr>
          </a:solidFill>
        </p:grpSpPr>
        <p:sp>
          <p:nvSpPr>
            <p:cNvPr id="24" name="Google Shape;2377;p50"/>
            <p:cNvSpPr/>
            <p:nvPr/>
          </p:nvSpPr>
          <p:spPr>
            <a:xfrm>
              <a:off x="929100" y="1155300"/>
              <a:ext cx="1517100" cy="1517100"/>
            </a:xfrm>
            <a:prstGeom prst="donut">
              <a:avLst>
                <a:gd name="adj" fmla="val 1271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78;p50"/>
            <p:cNvSpPr/>
            <p:nvPr/>
          </p:nvSpPr>
          <p:spPr>
            <a:xfrm>
              <a:off x="929100" y="1155300"/>
              <a:ext cx="1517100" cy="1517100"/>
            </a:xfrm>
            <a:prstGeom prst="blockArc">
              <a:avLst>
                <a:gd name="adj1" fmla="val 10800000"/>
                <a:gd name="adj2" fmla="val 15459214"/>
                <a:gd name="adj3" fmla="val 12768"/>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192;p44"/>
          <p:cNvPicPr preferRelativeResize="0"/>
          <p:nvPr/>
        </p:nvPicPr>
        <p:blipFill>
          <a:blip r:embed="rId3">
            <a:alphaModFix amt="44000"/>
          </a:blip>
          <a:stretch>
            <a:fillRect/>
          </a:stretch>
        </p:blipFill>
        <p:spPr>
          <a:xfrm>
            <a:off x="3892435" y="3562350"/>
            <a:ext cx="1212965" cy="1020300"/>
          </a:xfrm>
          <a:prstGeom prst="rect">
            <a:avLst/>
          </a:prstGeom>
          <a:noFill/>
          <a:ln>
            <a:noFill/>
          </a:ln>
        </p:spPr>
      </p:pic>
      <p:sp>
        <p:nvSpPr>
          <p:cNvPr id="30" name="Google Shape;2194;p44"/>
          <p:cNvSpPr txBox="1"/>
          <p:nvPr/>
        </p:nvSpPr>
        <p:spPr>
          <a:xfrm>
            <a:off x="3857500" y="480707"/>
            <a:ext cx="1400300" cy="6337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dirty="0">
                <a:solidFill>
                  <a:schemeClr val="dk2"/>
                </a:solidFill>
                <a:latin typeface="+mj-lt"/>
                <a:ea typeface="Open Sans ExtraBold"/>
                <a:cs typeface="Open Sans ExtraBold"/>
                <a:sym typeface="Open Sans ExtraBold"/>
              </a:rPr>
              <a:t>Product owner, scrum master</a:t>
            </a:r>
            <a:endParaRPr sz="1200" b="1" dirty="0">
              <a:solidFill>
                <a:schemeClr val="dk2"/>
              </a:solidFill>
              <a:latin typeface="+mj-lt"/>
              <a:ea typeface="Open Sans ExtraBold"/>
              <a:cs typeface="Open Sans ExtraBold"/>
              <a:sym typeface="Open Sans ExtraBold"/>
            </a:endParaRPr>
          </a:p>
        </p:txBody>
      </p:sp>
      <p:sp>
        <p:nvSpPr>
          <p:cNvPr id="31" name="Google Shape;2194;p44"/>
          <p:cNvSpPr txBox="1"/>
          <p:nvPr/>
        </p:nvSpPr>
        <p:spPr>
          <a:xfrm>
            <a:off x="3200399" y="1396350"/>
            <a:ext cx="2743201"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latin typeface="+mj-lt"/>
                <a:ea typeface="Open Sans ExtraBold"/>
                <a:cs typeface="Times New Roman" panose="02020603050405020304" pitchFamily="18" charset="0"/>
                <a:sym typeface="Open Sans ExtraBold"/>
              </a:rPr>
              <a:t>Nguyễn Thị Hồng Nhung</a:t>
            </a:r>
            <a:endParaRPr dirty="0">
              <a:solidFill>
                <a:schemeClr val="dk2"/>
              </a:solidFill>
              <a:latin typeface="+mj-lt"/>
              <a:ea typeface="Open Sans ExtraBold"/>
              <a:cs typeface="Times New Roman" panose="02020603050405020304" pitchFamily="18" charset="0"/>
              <a:sym typeface="Open Sans ExtraBold"/>
            </a:endParaRPr>
          </a:p>
        </p:txBody>
      </p:sp>
      <p:sp>
        <p:nvSpPr>
          <p:cNvPr id="3" name="Down Arrow 2"/>
          <p:cNvSpPr/>
          <p:nvPr/>
        </p:nvSpPr>
        <p:spPr>
          <a:xfrm>
            <a:off x="4495800" y="1733550"/>
            <a:ext cx="64967"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nvGrpSpPr>
          <p:cNvPr id="33" name="Google Shape;2355;p49"/>
          <p:cNvGrpSpPr/>
          <p:nvPr/>
        </p:nvGrpSpPr>
        <p:grpSpPr>
          <a:xfrm>
            <a:off x="3860025" y="2056823"/>
            <a:ext cx="1321575" cy="1368293"/>
            <a:chOff x="756928" y="1349375"/>
            <a:chExt cx="2638747" cy="2732027"/>
          </a:xfrm>
        </p:grpSpPr>
        <p:sp>
          <p:nvSpPr>
            <p:cNvPr id="34" name="Google Shape;2356;p49"/>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35" name="Google Shape;2357;p49"/>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36" name="Google Shape;2358;p49"/>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grpSp>
      <p:sp>
        <p:nvSpPr>
          <p:cNvPr id="37" name="Google Shape;2194;p44"/>
          <p:cNvSpPr txBox="1"/>
          <p:nvPr/>
        </p:nvSpPr>
        <p:spPr>
          <a:xfrm>
            <a:off x="3831861" y="2105124"/>
            <a:ext cx="1416749" cy="66440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2"/>
                </a:solidFill>
                <a:latin typeface="+mj-lt"/>
                <a:ea typeface="Open Sans ExtraBold"/>
                <a:cs typeface="Open Sans ExtraBold"/>
                <a:sym typeface="Open Sans ExtraBold"/>
              </a:rPr>
              <a:t>Development team </a:t>
            </a:r>
            <a:endParaRPr sz="1200" dirty="0">
              <a:solidFill>
                <a:schemeClr val="dk2"/>
              </a:solidFill>
              <a:latin typeface="+mj-lt"/>
              <a:ea typeface="Open Sans ExtraBold"/>
              <a:cs typeface="Open Sans ExtraBold"/>
              <a:sym typeface="Open Sans ExtraBold"/>
            </a:endParaRPr>
          </a:p>
        </p:txBody>
      </p:sp>
      <p:sp>
        <p:nvSpPr>
          <p:cNvPr id="51" name="Google Shape;2194;p44"/>
          <p:cNvSpPr txBox="1"/>
          <p:nvPr/>
        </p:nvSpPr>
        <p:spPr>
          <a:xfrm>
            <a:off x="2274354" y="3910950"/>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2"/>
                </a:solidFill>
                <a:latin typeface="+mj-lt"/>
                <a:ea typeface="Open Sans ExtraBold"/>
                <a:cs typeface="Times New Roman" panose="02020603050405020304" pitchFamily="18" charset="0"/>
                <a:sym typeface="Open Sans ExtraBold"/>
              </a:rPr>
              <a:t>Nguyễn Thị Thu (Content)</a:t>
            </a:r>
            <a:endParaRPr sz="1200" dirty="0">
              <a:solidFill>
                <a:schemeClr val="dk2"/>
              </a:solidFill>
              <a:latin typeface="+mj-lt"/>
              <a:ea typeface="Open Sans ExtraBold"/>
              <a:cs typeface="Times New Roman" panose="02020603050405020304" pitchFamily="18" charset="0"/>
              <a:sym typeface="Open Sans ExtraBold"/>
            </a:endParaRPr>
          </a:p>
        </p:txBody>
      </p:sp>
      <p:sp>
        <p:nvSpPr>
          <p:cNvPr id="52" name="Google Shape;2194;p44"/>
          <p:cNvSpPr txBox="1"/>
          <p:nvPr/>
        </p:nvSpPr>
        <p:spPr>
          <a:xfrm>
            <a:off x="3759052" y="3910950"/>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2"/>
                </a:solidFill>
                <a:latin typeface="+mj-lt"/>
                <a:ea typeface="Open Sans ExtraBold"/>
                <a:cs typeface="Times New Roman" panose="02020603050405020304" pitchFamily="18" charset="0"/>
                <a:sym typeface="Open Sans ExtraBold"/>
              </a:rPr>
              <a:t>Trần Nhật Trường (Lên dự án </a:t>
            </a:r>
            <a:endParaRPr sz="1200" dirty="0">
              <a:solidFill>
                <a:schemeClr val="dk2"/>
              </a:solidFill>
              <a:latin typeface="+mj-lt"/>
              <a:ea typeface="Open Sans ExtraBold"/>
              <a:cs typeface="Times New Roman" panose="02020603050405020304" pitchFamily="18" charset="0"/>
              <a:sym typeface="Open Sans ExtraBold"/>
            </a:endParaRPr>
          </a:p>
        </p:txBody>
      </p:sp>
      <p:sp>
        <p:nvSpPr>
          <p:cNvPr id="53" name="Google Shape;2194;p44"/>
          <p:cNvSpPr txBox="1"/>
          <p:nvPr/>
        </p:nvSpPr>
        <p:spPr>
          <a:xfrm>
            <a:off x="5235263" y="3943350"/>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2"/>
                </a:solidFill>
                <a:latin typeface="+mj-lt"/>
                <a:ea typeface="Open Sans ExtraBold"/>
                <a:cs typeface="Times New Roman" panose="02020603050405020304" pitchFamily="18" charset="0"/>
                <a:sym typeface="Open Sans ExtraBold"/>
              </a:rPr>
              <a:t>Trần Văn Đông (Làm website )</a:t>
            </a:r>
            <a:endParaRPr sz="1200" dirty="0">
              <a:solidFill>
                <a:schemeClr val="dk2"/>
              </a:solidFill>
              <a:latin typeface="+mj-lt"/>
              <a:ea typeface="Open Sans ExtraBold"/>
              <a:cs typeface="Times New Roman" panose="02020603050405020304" pitchFamily="18" charset="0"/>
              <a:sym typeface="Open Sans ExtraBold"/>
            </a:endParaRPr>
          </a:p>
        </p:txBody>
      </p:sp>
      <p:sp>
        <p:nvSpPr>
          <p:cNvPr id="54" name="Google Shape;2194;p44"/>
          <p:cNvSpPr txBox="1"/>
          <p:nvPr/>
        </p:nvSpPr>
        <p:spPr>
          <a:xfrm>
            <a:off x="6579688" y="3897441"/>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2"/>
                </a:solidFill>
                <a:latin typeface="+mj-lt"/>
                <a:ea typeface="Open Sans ExtraBold"/>
                <a:cs typeface="Times New Roman" panose="02020603050405020304" pitchFamily="18" charset="0"/>
                <a:sym typeface="Open Sans ExtraBold"/>
              </a:rPr>
              <a:t>Lê Thị Mỹ Lệ </a:t>
            </a:r>
          </a:p>
          <a:p>
            <a:pPr marL="0" lvl="0" indent="0" algn="ctr" rtl="0">
              <a:spcBef>
                <a:spcPts val="0"/>
              </a:spcBef>
              <a:spcAft>
                <a:spcPts val="0"/>
              </a:spcAft>
              <a:buNone/>
            </a:pPr>
            <a:r>
              <a:rPr lang="en" sz="1200" dirty="0">
                <a:solidFill>
                  <a:schemeClr val="dk2"/>
                </a:solidFill>
                <a:latin typeface="+mj-lt"/>
                <a:ea typeface="Open Sans ExtraBold"/>
                <a:cs typeface="Times New Roman" panose="02020603050405020304" pitchFamily="18" charset="0"/>
                <a:sym typeface="Open Sans ExtraBold"/>
              </a:rPr>
              <a:t>(Lên Plan)</a:t>
            </a:r>
            <a:endParaRPr sz="1200" dirty="0">
              <a:solidFill>
                <a:schemeClr val="dk2"/>
              </a:solidFill>
              <a:latin typeface="+mj-lt"/>
              <a:ea typeface="Open Sans ExtraBold"/>
              <a:cs typeface="Times New Roman" panose="02020603050405020304" pitchFamily="18" charset="0"/>
              <a:sym typeface="Open Sans ExtraBold"/>
            </a:endParaRPr>
          </a:p>
        </p:txBody>
      </p:sp>
      <p:cxnSp>
        <p:nvCxnSpPr>
          <p:cNvPr id="20" name="Straight Arrow Connector 19"/>
          <p:cNvCxnSpPr>
            <a:cxnSpLocks/>
          </p:cNvCxnSpPr>
          <p:nvPr/>
        </p:nvCxnSpPr>
        <p:spPr>
          <a:xfrm>
            <a:off x="4558506" y="3457489"/>
            <a:ext cx="0" cy="257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429000" y="2740969"/>
            <a:ext cx="781038" cy="9737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2127365" y="2227342"/>
            <a:ext cx="1835035" cy="14112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858596" y="2746369"/>
            <a:ext cx="780204" cy="9683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105400" y="2190750"/>
            <a:ext cx="1828800" cy="141809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187" name="Google Shape;2187;p43"/>
          <p:cNvSpPr txBox="1">
            <a:spLocks noGrp="1"/>
          </p:cNvSpPr>
          <p:nvPr>
            <p:ph type="ctrTitle"/>
          </p:nvPr>
        </p:nvSpPr>
        <p:spPr>
          <a:xfrm>
            <a:off x="1638300" y="3105150"/>
            <a:ext cx="5867400" cy="792900"/>
          </a:xfrm>
          <a:prstGeom prst="rect">
            <a:avLst/>
          </a:prstGeom>
        </p:spPr>
        <p:txBody>
          <a:bodyPr spcFirstLastPara="1" wrap="square" lIns="91425" tIns="91425" rIns="91425" bIns="91425" anchor="ctr" anchorCtr="0">
            <a:noAutofit/>
          </a:bodyPr>
          <a:lstStyle/>
          <a:p>
            <a:pPr lvl="0"/>
            <a:r>
              <a:rPr lang="en-US" b="1" dirty="0">
                <a:latin typeface="Open Sans" panose="020B0606030504020204" pitchFamily="34" charset="0"/>
                <a:ea typeface="Open Sans" panose="020B0606030504020204" pitchFamily="34" charset="0"/>
                <a:cs typeface="Open Sans" panose="020B0606030504020204" pitchFamily="34" charset="0"/>
              </a:rPr>
              <a:t>QUÁ TRÌNH THỰC THI DỰ ÁN </a:t>
            </a:r>
            <a:endParaRPr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1581632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sp>
        <p:nvSpPr>
          <p:cNvPr id="2288" name="Google Shape;2288;p48"/>
          <p:cNvSpPr txBox="1">
            <a:spLocks noGrp="1"/>
          </p:cNvSpPr>
          <p:nvPr>
            <p:ph type="ctrTitle" idx="9"/>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Open Sans" panose="020B0606030504020204" pitchFamily="34" charset="0"/>
                <a:ea typeface="Open Sans" panose="020B0606030504020204" pitchFamily="34" charset="0"/>
                <a:cs typeface="Open Sans" panose="020B0606030504020204" pitchFamily="34" charset="0"/>
              </a:rPr>
              <a:t>Dự án có 6 sprint</a:t>
            </a:r>
            <a:endParaRP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2289" name="Google Shape;2289;p48"/>
          <p:cNvPicPr preferRelativeResize="0"/>
          <p:nvPr/>
        </p:nvPicPr>
        <p:blipFill>
          <a:blip r:embed="rId3">
            <a:alphaModFix amt="77000"/>
          </a:blip>
          <a:stretch>
            <a:fillRect/>
          </a:stretch>
        </p:blipFill>
        <p:spPr>
          <a:xfrm flipH="1">
            <a:off x="729523" y="1200150"/>
            <a:ext cx="2467483" cy="1145078"/>
          </a:xfrm>
          <a:prstGeom prst="rect">
            <a:avLst/>
          </a:prstGeom>
          <a:noFill/>
          <a:ln>
            <a:noFill/>
          </a:ln>
        </p:spPr>
      </p:pic>
      <p:pic>
        <p:nvPicPr>
          <p:cNvPr id="2319" name="Google Shape;2319;p48"/>
          <p:cNvPicPr preferRelativeResize="0"/>
          <p:nvPr/>
        </p:nvPicPr>
        <p:blipFill>
          <a:blip r:embed="rId4">
            <a:alphaModFix amt="82000"/>
          </a:blip>
          <a:stretch>
            <a:fillRect/>
          </a:stretch>
        </p:blipFill>
        <p:spPr>
          <a:xfrm flipH="1">
            <a:off x="3352545" y="1200150"/>
            <a:ext cx="2467483" cy="1145078"/>
          </a:xfrm>
          <a:prstGeom prst="rect">
            <a:avLst/>
          </a:prstGeom>
          <a:noFill/>
          <a:ln>
            <a:noFill/>
          </a:ln>
        </p:spPr>
      </p:pic>
      <p:pic>
        <p:nvPicPr>
          <p:cNvPr id="2320" name="Google Shape;2320;p48"/>
          <p:cNvPicPr preferRelativeResize="0"/>
          <p:nvPr/>
        </p:nvPicPr>
        <p:blipFill>
          <a:blip r:embed="rId5">
            <a:alphaModFix amt="62000"/>
          </a:blip>
          <a:stretch>
            <a:fillRect/>
          </a:stretch>
        </p:blipFill>
        <p:spPr>
          <a:xfrm flipH="1">
            <a:off x="5966042" y="1200150"/>
            <a:ext cx="2467483" cy="1145078"/>
          </a:xfrm>
          <a:prstGeom prst="rect">
            <a:avLst/>
          </a:prstGeom>
          <a:noFill/>
          <a:ln>
            <a:noFill/>
          </a:ln>
        </p:spPr>
      </p:pic>
      <p:sp>
        <p:nvSpPr>
          <p:cNvPr id="2327" name="Google Shape;2327;p48"/>
          <p:cNvSpPr txBox="1">
            <a:spLocks noGrp="1"/>
          </p:cNvSpPr>
          <p:nvPr>
            <p:ph type="title"/>
          </p:nvPr>
        </p:nvSpPr>
        <p:spPr>
          <a:xfrm>
            <a:off x="3450130" y="1516427"/>
            <a:ext cx="1861800"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Sprint 2</a:t>
            </a:r>
            <a:endParaRPr dirty="0"/>
          </a:p>
        </p:txBody>
      </p:sp>
      <p:sp>
        <p:nvSpPr>
          <p:cNvPr id="2328" name="Google Shape;2328;p48"/>
          <p:cNvSpPr txBox="1">
            <a:spLocks noGrp="1"/>
          </p:cNvSpPr>
          <p:nvPr>
            <p:ph type="title" idx="7"/>
          </p:nvPr>
        </p:nvSpPr>
        <p:spPr>
          <a:xfrm>
            <a:off x="6087501" y="1516427"/>
            <a:ext cx="1861800"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Sprint 3</a:t>
            </a:r>
            <a:endParaRPr dirty="0"/>
          </a:p>
        </p:txBody>
      </p:sp>
      <p:sp>
        <p:nvSpPr>
          <p:cNvPr id="2329" name="Google Shape;2329;p48"/>
          <p:cNvSpPr txBox="1">
            <a:spLocks noGrp="1"/>
          </p:cNvSpPr>
          <p:nvPr>
            <p:ph type="title" idx="8"/>
          </p:nvPr>
        </p:nvSpPr>
        <p:spPr>
          <a:xfrm>
            <a:off x="756125" y="1516427"/>
            <a:ext cx="1861800" cy="54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Sprit 1</a:t>
            </a:r>
            <a:endParaRPr dirty="0"/>
          </a:p>
        </p:txBody>
      </p:sp>
      <p:pic>
        <p:nvPicPr>
          <p:cNvPr id="50" name="Google Shape;2289;p48"/>
          <p:cNvPicPr preferRelativeResize="0"/>
          <p:nvPr/>
        </p:nvPicPr>
        <p:blipFill>
          <a:blip r:embed="rId3">
            <a:alphaModFix amt="77000"/>
          </a:blip>
          <a:stretch>
            <a:fillRect/>
          </a:stretch>
        </p:blipFill>
        <p:spPr>
          <a:xfrm flipH="1">
            <a:off x="762000" y="2800350"/>
            <a:ext cx="2467483" cy="1145078"/>
          </a:xfrm>
          <a:prstGeom prst="rect">
            <a:avLst/>
          </a:prstGeom>
          <a:noFill/>
          <a:ln>
            <a:noFill/>
          </a:ln>
        </p:spPr>
      </p:pic>
      <p:pic>
        <p:nvPicPr>
          <p:cNvPr id="51" name="Google Shape;2319;p48"/>
          <p:cNvPicPr preferRelativeResize="0"/>
          <p:nvPr/>
        </p:nvPicPr>
        <p:blipFill>
          <a:blip r:embed="rId4">
            <a:alphaModFix amt="82000"/>
          </a:blip>
          <a:stretch>
            <a:fillRect/>
          </a:stretch>
        </p:blipFill>
        <p:spPr>
          <a:xfrm flipH="1">
            <a:off x="3385022" y="2800350"/>
            <a:ext cx="2467483" cy="1145078"/>
          </a:xfrm>
          <a:prstGeom prst="rect">
            <a:avLst/>
          </a:prstGeom>
          <a:noFill/>
          <a:ln>
            <a:noFill/>
          </a:ln>
        </p:spPr>
      </p:pic>
      <p:pic>
        <p:nvPicPr>
          <p:cNvPr id="52" name="Google Shape;2320;p48"/>
          <p:cNvPicPr preferRelativeResize="0"/>
          <p:nvPr/>
        </p:nvPicPr>
        <p:blipFill>
          <a:blip r:embed="rId5">
            <a:alphaModFix amt="62000"/>
          </a:blip>
          <a:stretch>
            <a:fillRect/>
          </a:stretch>
        </p:blipFill>
        <p:spPr>
          <a:xfrm flipH="1">
            <a:off x="5998519" y="2800350"/>
            <a:ext cx="2467483" cy="1145078"/>
          </a:xfrm>
          <a:prstGeom prst="rect">
            <a:avLst/>
          </a:prstGeom>
          <a:noFill/>
          <a:ln>
            <a:noFill/>
          </a:ln>
        </p:spPr>
      </p:pic>
      <p:sp>
        <p:nvSpPr>
          <p:cNvPr id="53" name="Google Shape;2327;p48"/>
          <p:cNvSpPr txBox="1">
            <a:spLocks/>
          </p:cNvSpPr>
          <p:nvPr/>
        </p:nvSpPr>
        <p:spPr>
          <a:xfrm>
            <a:off x="3482607" y="3116627"/>
            <a:ext cx="1861800" cy="54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200"/>
              <a:buFont typeface="Overpass Black"/>
              <a:buNone/>
              <a:defRPr sz="23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9pPr>
          </a:lstStyle>
          <a:p>
            <a:r>
              <a:rPr lang="en" dirty="0"/>
              <a:t>Sprint 5</a:t>
            </a:r>
          </a:p>
        </p:txBody>
      </p:sp>
      <p:sp>
        <p:nvSpPr>
          <p:cNvPr id="54" name="Google Shape;2328;p48"/>
          <p:cNvSpPr txBox="1">
            <a:spLocks/>
          </p:cNvSpPr>
          <p:nvPr/>
        </p:nvSpPr>
        <p:spPr>
          <a:xfrm>
            <a:off x="6119978" y="3116627"/>
            <a:ext cx="1861800" cy="54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200"/>
              <a:buFont typeface="Overpass Black"/>
              <a:buNone/>
              <a:defRPr sz="23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9pPr>
          </a:lstStyle>
          <a:p>
            <a:r>
              <a:rPr lang="en" dirty="0"/>
              <a:t>Sprint 6</a:t>
            </a:r>
          </a:p>
        </p:txBody>
      </p:sp>
      <p:sp>
        <p:nvSpPr>
          <p:cNvPr id="55" name="Google Shape;2329;p48"/>
          <p:cNvSpPr txBox="1">
            <a:spLocks/>
          </p:cNvSpPr>
          <p:nvPr/>
        </p:nvSpPr>
        <p:spPr>
          <a:xfrm>
            <a:off x="788602" y="3116627"/>
            <a:ext cx="1861800" cy="54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6200"/>
              <a:buFont typeface="Overpass Black"/>
              <a:buNone/>
              <a:defRPr sz="23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6200"/>
              <a:buFont typeface="Overpass Black"/>
              <a:buNone/>
              <a:defRPr sz="6200" b="0" i="0" u="none" strike="noStrike" cap="none">
                <a:solidFill>
                  <a:schemeClr val="dk2"/>
                </a:solidFill>
                <a:latin typeface="Overpass Black"/>
                <a:ea typeface="Overpass Black"/>
                <a:cs typeface="Overpass Black"/>
                <a:sym typeface="Overpass Black"/>
              </a:defRPr>
            </a:lvl9pPr>
          </a:lstStyle>
          <a:p>
            <a:r>
              <a:rPr lang="en" dirty="0"/>
              <a:t>Sprint 4</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1"/>
        <p:cNvGrpSpPr/>
        <p:nvPr/>
      </p:nvGrpSpPr>
      <p:grpSpPr>
        <a:xfrm>
          <a:off x="0" y="0"/>
          <a:ext cx="0" cy="0"/>
          <a:chOff x="0" y="0"/>
          <a:chExt cx="0" cy="0"/>
        </a:xfrm>
      </p:grpSpPr>
      <p:sp>
        <p:nvSpPr>
          <p:cNvPr id="2" name="Title 1"/>
          <p:cNvSpPr>
            <a:spLocks noGrp="1"/>
          </p:cNvSpPr>
          <p:nvPr>
            <p:ph type="ctrTitle"/>
          </p:nvPr>
        </p:nvSpPr>
        <p:spPr>
          <a:xfrm>
            <a:off x="1447800" y="282537"/>
            <a:ext cx="3505200" cy="369925"/>
          </a:xfrm>
        </p:spPr>
        <p:txBody>
          <a:bodyPr/>
          <a:lstStyle/>
          <a:p>
            <a:pPr algn="l"/>
            <a:r>
              <a:rPr lang="en-GB" sz="2400" b="1" dirty="0" err="1">
                <a:latin typeface="+mj-lt"/>
                <a:cs typeface="Times New Roman" panose="02020603050405020304" pitchFamily="18" charset="0"/>
              </a:rPr>
              <a:t>Trình</a:t>
            </a:r>
            <a:r>
              <a:rPr lang="en-GB" sz="2400" b="1" dirty="0">
                <a:latin typeface="+mj-lt"/>
                <a:cs typeface="Times New Roman" panose="02020603050405020304" pitchFamily="18" charset="0"/>
              </a:rPr>
              <a:t> </a:t>
            </a:r>
            <a:r>
              <a:rPr lang="en-GB" sz="2400" b="1" dirty="0" err="1">
                <a:latin typeface="+mj-lt"/>
                <a:cs typeface="Times New Roman" panose="02020603050405020304" pitchFamily="18" charset="0"/>
              </a:rPr>
              <a:t>bày</a:t>
            </a:r>
            <a:r>
              <a:rPr lang="en-GB" sz="2400" b="1" dirty="0">
                <a:latin typeface="+mj-lt"/>
                <a:cs typeface="Times New Roman" panose="02020603050405020304" pitchFamily="18" charset="0"/>
              </a:rPr>
              <a:t> </a:t>
            </a:r>
            <a:r>
              <a:rPr lang="en-GB" sz="2400" b="1" dirty="0" err="1">
                <a:latin typeface="+mj-lt"/>
                <a:cs typeface="Times New Roman" panose="02020603050405020304" pitchFamily="18" charset="0"/>
              </a:rPr>
              <a:t>các</a:t>
            </a:r>
            <a:r>
              <a:rPr lang="en-GB" sz="2400" b="1" dirty="0">
                <a:latin typeface="+mj-lt"/>
                <a:cs typeface="Times New Roman" panose="02020603050405020304" pitchFamily="18" charset="0"/>
              </a:rPr>
              <a:t> Sprint </a:t>
            </a:r>
            <a:endParaRPr lang="en-US" sz="2400" b="1" dirty="0">
              <a:latin typeface="+mj-lt"/>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92233728"/>
              </p:ext>
            </p:extLst>
          </p:nvPr>
        </p:nvGraphicFramePr>
        <p:xfrm>
          <a:off x="190500" y="728446"/>
          <a:ext cx="8763000" cy="4132517"/>
        </p:xfrm>
        <a:graphic>
          <a:graphicData uri="http://schemas.openxmlformats.org/drawingml/2006/table">
            <a:tbl>
              <a:tblPr/>
              <a:tblGrid>
                <a:gridCol w="533400">
                  <a:extLst>
                    <a:ext uri="{9D8B030D-6E8A-4147-A177-3AD203B41FA5}">
                      <a16:colId xmlns:a16="http://schemas.microsoft.com/office/drawing/2014/main" val="20000"/>
                    </a:ext>
                  </a:extLst>
                </a:gridCol>
                <a:gridCol w="3616210">
                  <a:extLst>
                    <a:ext uri="{9D8B030D-6E8A-4147-A177-3AD203B41FA5}">
                      <a16:colId xmlns:a16="http://schemas.microsoft.com/office/drawing/2014/main" val="20001"/>
                    </a:ext>
                  </a:extLst>
                </a:gridCol>
                <a:gridCol w="574790">
                  <a:extLst>
                    <a:ext uri="{9D8B030D-6E8A-4147-A177-3AD203B41FA5}">
                      <a16:colId xmlns:a16="http://schemas.microsoft.com/office/drawing/2014/main" val="20002"/>
                    </a:ext>
                  </a:extLst>
                </a:gridCol>
                <a:gridCol w="4038600">
                  <a:extLst>
                    <a:ext uri="{9D8B030D-6E8A-4147-A177-3AD203B41FA5}">
                      <a16:colId xmlns:a16="http://schemas.microsoft.com/office/drawing/2014/main" val="20003"/>
                    </a:ext>
                  </a:extLst>
                </a:gridCol>
              </a:tblGrid>
              <a:tr h="228396">
                <a:tc>
                  <a:txBody>
                    <a:bodyPr/>
                    <a:lstStyle/>
                    <a:p>
                      <a:pPr algn="ctr" rtl="0" fontAlgn="t">
                        <a:spcBef>
                          <a:spcPts val="0"/>
                        </a:spcBef>
                        <a:spcAft>
                          <a:spcPts val="0"/>
                        </a:spcAft>
                      </a:pPr>
                      <a:r>
                        <a:rPr lang="en-US" sz="1200" dirty="0">
                          <a:solidFill>
                            <a:schemeClr val="tx1"/>
                          </a:solidFill>
                        </a:rPr>
                        <a:t>Sprint </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200" dirty="0">
                          <a:solidFill>
                            <a:schemeClr val="tx1"/>
                          </a:solidFill>
                        </a:rPr>
                        <a:t>Task </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dirty="0">
                          <a:solidFill>
                            <a:schemeClr val="tx1"/>
                          </a:solidFill>
                        </a:rPr>
                        <a:t>Sprint </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en-US" sz="1200">
                          <a:solidFill>
                            <a:schemeClr val="tx1"/>
                          </a:solidFill>
                        </a:rPr>
                        <a:t>Task </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43884">
                <a:tc>
                  <a:txBody>
                    <a:bodyPr/>
                    <a:lstStyle/>
                    <a:p>
                      <a:pPr algn="ctr" rtl="0" fontAlgn="t">
                        <a:spcBef>
                          <a:spcPts val="0"/>
                        </a:spcBef>
                        <a:spcAft>
                          <a:spcPts val="0"/>
                        </a:spcAft>
                      </a:pPr>
                      <a:r>
                        <a:rPr lang="en-US" sz="1200" dirty="0">
                          <a:solidFill>
                            <a:schemeClr val="tx1"/>
                          </a:solidFill>
                        </a:rPr>
                        <a:t>1 </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vi-VN" sz="1200" dirty="0">
                          <a:solidFill>
                            <a:schemeClr val="tx1"/>
                          </a:solidFill>
                        </a:rPr>
                        <a:t>Content dự án đầu tiên</a:t>
                      </a:r>
                    </a:p>
                    <a:p>
                      <a:pPr algn="l" rtl="0" fontAlgn="t">
                        <a:spcBef>
                          <a:spcPts val="0"/>
                        </a:spcBef>
                        <a:spcAft>
                          <a:spcPts val="0"/>
                        </a:spcAft>
                      </a:pPr>
                      <a:r>
                        <a:rPr lang="vi-VN" sz="1200" dirty="0">
                          <a:solidFill>
                            <a:schemeClr val="tx1"/>
                          </a:solidFill>
                        </a:rPr>
                        <a:t>Thiết kế logo , chọn màu thương hiệu </a:t>
                      </a:r>
                    </a:p>
                    <a:p>
                      <a:pPr algn="l" rtl="0" fontAlgn="t">
                        <a:spcBef>
                          <a:spcPts val="0"/>
                        </a:spcBef>
                        <a:spcAft>
                          <a:spcPts val="0"/>
                        </a:spcAft>
                      </a:pPr>
                      <a:r>
                        <a:rPr lang="vi-VN" sz="1200" dirty="0">
                          <a:solidFill>
                            <a:schemeClr val="tx1"/>
                          </a:solidFill>
                        </a:rPr>
                        <a:t>Lập email</a:t>
                      </a:r>
                    </a:p>
                    <a:p>
                      <a:pPr algn="l" rtl="0" fontAlgn="t">
                        <a:spcBef>
                          <a:spcPts val="0"/>
                        </a:spcBef>
                        <a:spcAft>
                          <a:spcPts val="0"/>
                        </a:spcAft>
                      </a:pPr>
                      <a:r>
                        <a:rPr lang="vi-VN" sz="1200" dirty="0">
                          <a:solidFill>
                            <a:schemeClr val="tx1"/>
                          </a:solidFill>
                        </a:rPr>
                        <a:t>Thống nhất nội dung trên web</a:t>
                      </a:r>
                    </a:p>
                    <a:p>
                      <a:pPr algn="l" rtl="0" fontAlgn="t">
                        <a:spcBef>
                          <a:spcPts val="0"/>
                        </a:spcBef>
                        <a:spcAft>
                          <a:spcPts val="0"/>
                        </a:spcAft>
                      </a:pPr>
                      <a:r>
                        <a:rPr lang="vi-VN" sz="1200" dirty="0">
                          <a:solidFill>
                            <a:schemeClr val="tx1"/>
                          </a:solidFill>
                        </a:rPr>
                        <a:t>Lập website </a:t>
                      </a:r>
                    </a:p>
                    <a:p>
                      <a:pPr algn="l" rtl="0" fontAlgn="t">
                        <a:spcBef>
                          <a:spcPts val="0"/>
                        </a:spcBef>
                        <a:spcAft>
                          <a:spcPts val="0"/>
                        </a:spcAft>
                      </a:pPr>
                      <a:r>
                        <a:rPr lang="vi-VN" sz="1200" dirty="0">
                          <a:solidFill>
                            <a:schemeClr val="tx1"/>
                          </a:solidFill>
                        </a:rPr>
                        <a:t>Tạo lập các trang social </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dirty="0">
                          <a:solidFill>
                            <a:schemeClr val="tx1"/>
                          </a:solidFill>
                        </a:rPr>
                        <a:t>2</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vi-VN" sz="1200" dirty="0">
                          <a:solidFill>
                            <a:schemeClr val="tx1"/>
                          </a:solidFill>
                        </a:rPr>
                        <a:t>Thiết kế bộ nhận diện thương hiệu </a:t>
                      </a:r>
                      <a:endParaRPr lang="en-US" sz="1200" dirty="0">
                        <a:solidFill>
                          <a:schemeClr val="tx1"/>
                        </a:solidFill>
                      </a:endParaRPr>
                    </a:p>
                    <a:p>
                      <a:pPr algn="l" rtl="0" fontAlgn="t">
                        <a:spcBef>
                          <a:spcPts val="0"/>
                        </a:spcBef>
                        <a:spcAft>
                          <a:spcPts val="0"/>
                        </a:spcAft>
                      </a:pPr>
                      <a:r>
                        <a:rPr lang="en-US" sz="1200" dirty="0">
                          <a:solidFill>
                            <a:schemeClr val="tx1"/>
                          </a:solidFill>
                        </a:rPr>
                        <a:t>Sửa lỗi sprint</a:t>
                      </a:r>
                    </a:p>
                    <a:p>
                      <a:pPr algn="l" rtl="0" fontAlgn="t">
                        <a:spcBef>
                          <a:spcPts val="0"/>
                        </a:spcBef>
                        <a:spcAft>
                          <a:spcPts val="0"/>
                        </a:spcAft>
                      </a:pPr>
                      <a:r>
                        <a:rPr lang="en-US" sz="1200" dirty="0">
                          <a:solidFill>
                            <a:schemeClr val="tx1"/>
                          </a:solidFill>
                          <a:sym typeface="Arial"/>
                        </a:rPr>
                        <a:t>chốt được nội dung và ý tưởng hình thành website</a:t>
                      </a:r>
                    </a:p>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sym typeface="Arial"/>
                        </a:rPr>
                        <a:t>Chốt các ý tưởng về dự án và cách để đưa lên web</a:t>
                      </a:r>
                    </a:p>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200" dirty="0">
                          <a:solidFill>
                            <a:schemeClr val="tx1"/>
                          </a:solidFill>
                          <a:sym typeface="Arial"/>
                        </a:rPr>
                        <a:t>Content lên các bài viết phù hợp với web và triển khai bài viết</a:t>
                      </a:r>
                      <a:endParaRPr lang="en-US" sz="1200" dirty="0">
                        <a:solidFill>
                          <a:schemeClr val="tx1"/>
                        </a:solidFill>
                      </a:endParaRP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3441">
                <a:tc>
                  <a:txBody>
                    <a:bodyPr/>
                    <a:lstStyle/>
                    <a:p>
                      <a:pPr algn="ctr" rtl="0" fontAlgn="t">
                        <a:spcBef>
                          <a:spcPts val="0"/>
                        </a:spcBef>
                        <a:spcAft>
                          <a:spcPts val="0"/>
                        </a:spcAft>
                      </a:pPr>
                      <a:r>
                        <a:rPr lang="en-US" sz="1200" dirty="0">
                          <a:solidFill>
                            <a:schemeClr val="tx1"/>
                          </a:solidFill>
                        </a:rPr>
                        <a:t>3</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vi-VN" sz="1200" dirty="0">
                          <a:solidFill>
                            <a:schemeClr val="tx1"/>
                          </a:solidFill>
                        </a:rPr>
                        <a:t>Plan cho dự án tình nguyện trong 3 tuần – demo</a:t>
                      </a:r>
                    </a:p>
                    <a:p>
                      <a:pPr algn="l" rtl="0" fontAlgn="t">
                        <a:spcBef>
                          <a:spcPts val="0"/>
                        </a:spcBef>
                        <a:spcAft>
                          <a:spcPts val="0"/>
                        </a:spcAft>
                      </a:pPr>
                      <a:r>
                        <a:rPr lang="vi-VN" sz="1200" dirty="0">
                          <a:solidFill>
                            <a:schemeClr val="tx1"/>
                          </a:solidFill>
                        </a:rPr>
                        <a:t>Content đăng web </a:t>
                      </a:r>
                    </a:p>
                    <a:p>
                      <a:pPr algn="l" rtl="0" fontAlgn="t">
                        <a:spcBef>
                          <a:spcPts val="0"/>
                        </a:spcBef>
                        <a:spcAft>
                          <a:spcPts val="0"/>
                        </a:spcAft>
                      </a:pPr>
                      <a:r>
                        <a:rPr lang="vi-VN" sz="1200" dirty="0">
                          <a:solidFill>
                            <a:schemeClr val="tx1"/>
                          </a:solidFill>
                        </a:rPr>
                        <a:t>Design bài đăng web </a:t>
                      </a:r>
                    </a:p>
                    <a:p>
                      <a:pPr algn="l" rtl="0" fontAlgn="t">
                        <a:spcBef>
                          <a:spcPts val="0"/>
                        </a:spcBef>
                        <a:spcAft>
                          <a:spcPts val="0"/>
                        </a:spcAft>
                      </a:pPr>
                      <a:r>
                        <a:rPr lang="vi-VN" sz="1200" dirty="0">
                          <a:solidFill>
                            <a:schemeClr val="tx1"/>
                          </a:solidFill>
                        </a:rPr>
                        <a:t>Hoàn thiện bổ sung sườn của web  </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dirty="0">
                          <a:solidFill>
                            <a:schemeClr val="tx1"/>
                          </a:solidFill>
                        </a:rPr>
                        <a:t>4</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vi-VN" sz="1200" dirty="0">
                          <a:solidFill>
                            <a:schemeClr val="tx1"/>
                          </a:solidFill>
                        </a:rPr>
                        <a:t>Chỉnh sửa Website</a:t>
                      </a:r>
                    </a:p>
                    <a:p>
                      <a:pPr algn="l" rtl="0" fontAlgn="t">
                        <a:spcBef>
                          <a:spcPts val="0"/>
                        </a:spcBef>
                        <a:spcAft>
                          <a:spcPts val="0"/>
                        </a:spcAft>
                      </a:pPr>
                      <a:r>
                        <a:rPr lang="vi-VN" sz="1200" dirty="0">
                          <a:solidFill>
                            <a:schemeClr val="tx1"/>
                          </a:solidFill>
                        </a:rPr>
                        <a:t>Content bài viết </a:t>
                      </a:r>
                    </a:p>
                    <a:p>
                      <a:pPr algn="l" rtl="0" fontAlgn="t">
                        <a:spcBef>
                          <a:spcPts val="0"/>
                        </a:spcBef>
                        <a:spcAft>
                          <a:spcPts val="0"/>
                        </a:spcAft>
                      </a:pPr>
                      <a:r>
                        <a:rPr lang="vi-VN" sz="1200" dirty="0">
                          <a:solidFill>
                            <a:schemeClr val="tx1"/>
                          </a:solidFill>
                        </a:rPr>
                        <a:t>Content bài đăng web </a:t>
                      </a:r>
                    </a:p>
                    <a:p>
                      <a:pPr algn="l" rtl="0" fontAlgn="t">
                        <a:spcBef>
                          <a:spcPts val="0"/>
                        </a:spcBef>
                        <a:spcAft>
                          <a:spcPts val="0"/>
                        </a:spcAft>
                      </a:pPr>
                      <a:r>
                        <a:rPr lang="vi-VN" sz="1200" dirty="0">
                          <a:solidFill>
                            <a:schemeClr val="tx1"/>
                          </a:solidFill>
                        </a:rPr>
                        <a:t>Design bài đăng web, dự án  </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79724">
                <a:tc>
                  <a:txBody>
                    <a:bodyPr/>
                    <a:lstStyle/>
                    <a:p>
                      <a:pPr algn="ctr" rtl="0" fontAlgn="t">
                        <a:spcBef>
                          <a:spcPts val="0"/>
                        </a:spcBef>
                        <a:spcAft>
                          <a:spcPts val="0"/>
                        </a:spcAft>
                      </a:pPr>
                      <a:r>
                        <a:rPr lang="en-US" sz="1200" dirty="0">
                          <a:solidFill>
                            <a:schemeClr val="tx1"/>
                          </a:solidFill>
                        </a:rPr>
                        <a:t>5 </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vi-VN" sz="1200" dirty="0">
                          <a:solidFill>
                            <a:schemeClr val="tx1"/>
                          </a:solidFill>
                        </a:rPr>
                        <a:t>Cập nhật website </a:t>
                      </a:r>
                    </a:p>
                    <a:p>
                      <a:pPr algn="l" rtl="0" fontAlgn="t">
                        <a:spcBef>
                          <a:spcPts val="0"/>
                        </a:spcBef>
                        <a:spcAft>
                          <a:spcPts val="0"/>
                        </a:spcAft>
                      </a:pPr>
                      <a:r>
                        <a:rPr lang="vi-VN" sz="1200" dirty="0">
                          <a:solidFill>
                            <a:schemeClr val="tx1"/>
                          </a:solidFill>
                        </a:rPr>
                        <a:t>Cập nhật danh sách người ủng hộ </a:t>
                      </a:r>
                    </a:p>
                    <a:p>
                      <a:pPr algn="l" rtl="0" fontAlgn="t">
                        <a:spcBef>
                          <a:spcPts val="0"/>
                        </a:spcBef>
                        <a:spcAft>
                          <a:spcPts val="0"/>
                        </a:spcAft>
                      </a:pPr>
                      <a:r>
                        <a:rPr lang="vi-VN" sz="1200" dirty="0">
                          <a:solidFill>
                            <a:schemeClr val="tx1"/>
                          </a:solidFill>
                        </a:rPr>
                        <a:t>Content bài đăng web ,dự án</a:t>
                      </a:r>
                    </a:p>
                    <a:p>
                      <a:pPr algn="l" rtl="0" fontAlgn="t">
                        <a:spcBef>
                          <a:spcPts val="0"/>
                        </a:spcBef>
                        <a:spcAft>
                          <a:spcPts val="0"/>
                        </a:spcAft>
                      </a:pPr>
                      <a:r>
                        <a:rPr lang="vi-VN" sz="1200" dirty="0">
                          <a:solidFill>
                            <a:schemeClr val="tx1"/>
                          </a:solidFill>
                        </a:rPr>
                        <a:t>Design banner </a:t>
                      </a:r>
                    </a:p>
                    <a:p>
                      <a:pPr algn="l" rtl="0" fontAlgn="t">
                        <a:spcBef>
                          <a:spcPts val="0"/>
                        </a:spcBef>
                        <a:spcAft>
                          <a:spcPts val="0"/>
                        </a:spcAft>
                      </a:pPr>
                      <a:r>
                        <a:rPr lang="vi-VN" sz="1200" dirty="0">
                          <a:solidFill>
                            <a:schemeClr val="tx1"/>
                          </a:solidFill>
                        </a:rPr>
                        <a:t>Cập nhật dự án  </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dirty="0">
                          <a:solidFill>
                            <a:schemeClr val="tx1"/>
                          </a:solidFill>
                        </a:rPr>
                        <a:t>6</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vi-VN" sz="1200" dirty="0">
                          <a:solidFill>
                            <a:schemeClr val="tx1"/>
                          </a:solidFill>
                        </a:rPr>
                        <a:t>Cập nhật quyền quản trị admin </a:t>
                      </a:r>
                    </a:p>
                    <a:p>
                      <a:pPr algn="l" rtl="0" fontAlgn="t">
                        <a:spcBef>
                          <a:spcPts val="0"/>
                        </a:spcBef>
                        <a:spcAft>
                          <a:spcPts val="0"/>
                        </a:spcAft>
                      </a:pPr>
                      <a:r>
                        <a:rPr lang="vi-VN" sz="1200" dirty="0">
                          <a:solidFill>
                            <a:schemeClr val="tx1"/>
                          </a:solidFill>
                        </a:rPr>
                        <a:t>Content đăng web </a:t>
                      </a:r>
                    </a:p>
                    <a:p>
                      <a:pPr algn="l" rtl="0" fontAlgn="t">
                        <a:spcBef>
                          <a:spcPts val="0"/>
                        </a:spcBef>
                        <a:spcAft>
                          <a:spcPts val="0"/>
                        </a:spcAft>
                      </a:pPr>
                      <a:r>
                        <a:rPr lang="vi-VN" sz="1200" dirty="0">
                          <a:solidFill>
                            <a:schemeClr val="tx1"/>
                          </a:solidFill>
                        </a:rPr>
                        <a:t>Cập nhật thông tin các chiến dịch </a:t>
                      </a:r>
                    </a:p>
                    <a:p>
                      <a:pPr algn="l" rtl="0" fontAlgn="t">
                        <a:spcBef>
                          <a:spcPts val="0"/>
                        </a:spcBef>
                        <a:spcAft>
                          <a:spcPts val="0"/>
                        </a:spcAft>
                      </a:pPr>
                      <a:r>
                        <a:rPr lang="vi-VN" sz="1200" dirty="0">
                          <a:solidFill>
                            <a:schemeClr val="tx1"/>
                          </a:solidFill>
                        </a:rPr>
                        <a:t>Cập nhật danh sách các nhà từ thiện </a:t>
                      </a:r>
                    </a:p>
                    <a:p>
                      <a:pPr algn="l" rtl="0" fontAlgn="t">
                        <a:spcBef>
                          <a:spcPts val="0"/>
                        </a:spcBef>
                        <a:spcAft>
                          <a:spcPts val="0"/>
                        </a:spcAft>
                      </a:pPr>
                      <a:r>
                        <a:rPr lang="vi-VN" sz="1200" dirty="0">
                          <a:solidFill>
                            <a:schemeClr val="tx1"/>
                          </a:solidFill>
                        </a:rPr>
                        <a:t>Hòa tất các thông tin từ tổ chức hợp tác </a:t>
                      </a:r>
                    </a:p>
                    <a:p>
                      <a:pPr algn="l" rtl="0" fontAlgn="t">
                        <a:spcBef>
                          <a:spcPts val="0"/>
                        </a:spcBef>
                        <a:spcAft>
                          <a:spcPts val="0"/>
                        </a:spcAft>
                      </a:pPr>
                      <a:r>
                        <a:rPr lang="vi-VN" sz="1200" dirty="0">
                          <a:solidFill>
                            <a:schemeClr val="tx1"/>
                          </a:solidFill>
                        </a:rPr>
                        <a:t>Hoàn tất thanh toán điện tử trên web </a:t>
                      </a:r>
                    </a:p>
                    <a:p>
                      <a:pPr algn="l" rtl="0" fontAlgn="t">
                        <a:spcBef>
                          <a:spcPts val="0"/>
                        </a:spcBef>
                        <a:spcAft>
                          <a:spcPts val="0"/>
                        </a:spcAft>
                      </a:pPr>
                      <a:r>
                        <a:rPr lang="vi-VN" sz="1200" dirty="0">
                          <a:solidFill>
                            <a:schemeClr val="tx1"/>
                          </a:solidFill>
                        </a:rPr>
                        <a:t>Design các bài đăng </a:t>
                      </a:r>
                    </a:p>
                    <a:p>
                      <a:pPr algn="l" rtl="0" fontAlgn="t">
                        <a:spcBef>
                          <a:spcPts val="0"/>
                        </a:spcBef>
                        <a:spcAft>
                          <a:spcPts val="0"/>
                        </a:spcAft>
                      </a:pPr>
                      <a:r>
                        <a:rPr lang="vi-VN" sz="1200" dirty="0">
                          <a:solidFill>
                            <a:schemeClr val="tx1"/>
                          </a:solidFill>
                        </a:rPr>
                        <a:t>Sửa lỗi web </a:t>
                      </a:r>
                    </a:p>
                  </a:txBody>
                  <a:tcPr marL="37227" marR="37227" marT="24818" marB="2481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Rectangle 1"/>
          <p:cNvSpPr>
            <a:spLocks noChangeArrowheads="1"/>
          </p:cNvSpPr>
          <p:nvPr/>
        </p:nvSpPr>
        <p:spPr bwMode="auto">
          <a:xfrm>
            <a:off x="2355850" y="1152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54" name="Google Shape;2354;p49"/>
          <p:cNvSpPr txBox="1">
            <a:spLocks noGrp="1"/>
          </p:cNvSpPr>
          <p:nvPr>
            <p:ph type="ctrTitle"/>
          </p:nvPr>
        </p:nvSpPr>
        <p:spPr>
          <a:xfrm>
            <a:off x="2438400" y="438150"/>
            <a:ext cx="4267200" cy="369925"/>
          </a:xfrm>
          <a:prstGeom prst="rect">
            <a:avLst/>
          </a:prstGeom>
        </p:spPr>
        <p:txBody>
          <a:bodyPr spcFirstLastPara="1" wrap="square" lIns="91425" tIns="91425" rIns="91425" bIns="91425" anchor="ctr" anchorCtr="0">
            <a:noAutofit/>
          </a:bodyPr>
          <a:lstStyle/>
          <a:p>
            <a:pPr lvl="0"/>
            <a:r>
              <a:rPr lang="en-US" sz="2000" dirty="0">
                <a:latin typeface="+mj-lt"/>
              </a:rPr>
              <a:t>Burndown Chart</a:t>
            </a:r>
            <a:endParaRPr sz="2000" dirty="0">
              <a:latin typeface="+mj-lt"/>
            </a:endParaRPr>
          </a:p>
        </p:txBody>
      </p:sp>
      <p:sp>
        <p:nvSpPr>
          <p:cNvPr id="27" name="Google Shape;2371;p50"/>
          <p:cNvSpPr txBox="1">
            <a:spLocks/>
          </p:cNvSpPr>
          <p:nvPr/>
        </p:nvSpPr>
        <p:spPr>
          <a:xfrm>
            <a:off x="722260" y="895350"/>
            <a:ext cx="7735940" cy="533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fontAlgn="base"/>
            <a:r>
              <a:rPr lang="vi-VN" sz="1300" dirty="0">
                <a:latin typeface="+mn-lt"/>
              </a:rPr>
              <a:t>Sprint 1,sprint 2 không hiển thị biểu đồ do gặp lỗi chưa cập nhật thời gian vào . Nhưng nhóm vẫn hoàn thành các công việc của các sprint này </a:t>
            </a:r>
            <a:r>
              <a:rPr lang="en-US" sz="1300" dirty="0">
                <a:latin typeface="+mn-lt"/>
              </a:rPr>
              <a:t>. C</a:t>
            </a:r>
            <a:r>
              <a:rPr lang="vi-VN" sz="1300" dirty="0">
                <a:latin typeface="+mn-lt"/>
              </a:rPr>
              <a:t>ụ thể : </a:t>
            </a:r>
          </a:p>
        </p:txBody>
      </p:sp>
      <p:graphicFrame>
        <p:nvGraphicFramePr>
          <p:cNvPr id="2" name="Table 1"/>
          <p:cNvGraphicFramePr>
            <a:graphicFrameLocks noGrp="1"/>
          </p:cNvGraphicFramePr>
          <p:nvPr>
            <p:extLst>
              <p:ext uri="{D42A27DB-BD31-4B8C-83A1-F6EECF244321}">
                <p14:modId xmlns:p14="http://schemas.microsoft.com/office/powerpoint/2010/main" val="613636084"/>
              </p:ext>
            </p:extLst>
          </p:nvPr>
        </p:nvGraphicFramePr>
        <p:xfrm>
          <a:off x="190499" y="2114550"/>
          <a:ext cx="8763001" cy="2103120"/>
        </p:xfrm>
        <a:graphic>
          <a:graphicData uri="http://schemas.openxmlformats.org/drawingml/2006/table">
            <a:tbl>
              <a:tblPr/>
              <a:tblGrid>
                <a:gridCol w="952501">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3358907">
                  <a:extLst>
                    <a:ext uri="{9D8B030D-6E8A-4147-A177-3AD203B41FA5}">
                      <a16:colId xmlns:a16="http://schemas.microsoft.com/office/drawing/2014/main" val="20005"/>
                    </a:ext>
                  </a:extLst>
                </a:gridCol>
                <a:gridCol w="870193">
                  <a:extLst>
                    <a:ext uri="{9D8B030D-6E8A-4147-A177-3AD203B41FA5}">
                      <a16:colId xmlns:a16="http://schemas.microsoft.com/office/drawing/2014/main" val="20006"/>
                    </a:ext>
                  </a:extLst>
                </a:gridCol>
              </a:tblGrid>
              <a:tr h="0">
                <a:tc>
                  <a:txBody>
                    <a:bodyPr/>
                    <a:lstStyle/>
                    <a:p>
                      <a:pPr algn="ctr" rtl="0" fontAlgn="t">
                        <a:spcBef>
                          <a:spcPts val="0"/>
                        </a:spcBef>
                        <a:spcAft>
                          <a:spcPts val="1000"/>
                        </a:spcAft>
                      </a:pPr>
                      <a:r>
                        <a:rPr lang="vi-VN" sz="1400" b="0" i="0" u="none" strike="noStrike" dirty="0">
                          <a:solidFill>
                            <a:srgbClr val="000000"/>
                          </a:solidFill>
                          <a:effectLst/>
                          <a:latin typeface="+mn-lt"/>
                        </a:rPr>
                        <a:t>Ngày bắt đầu</a:t>
                      </a:r>
                      <a:endParaRPr lang="vi-VN" sz="1400" dirty="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err="1">
                          <a:solidFill>
                            <a:srgbClr val="000000"/>
                          </a:solidFill>
                          <a:effectLst/>
                          <a:latin typeface="+mn-lt"/>
                        </a:rPr>
                        <a:t>Ngày</a:t>
                      </a:r>
                      <a:r>
                        <a:rPr lang="en-US" sz="1400" b="0" i="0" u="none" strike="noStrike" dirty="0">
                          <a:solidFill>
                            <a:srgbClr val="000000"/>
                          </a:solidFill>
                          <a:effectLst/>
                          <a:latin typeface="+mn-lt"/>
                        </a:rPr>
                        <a:t> </a:t>
                      </a:r>
                      <a:r>
                        <a:rPr lang="en-US" sz="1400" b="0" i="0" u="none" strike="noStrike" dirty="0" err="1">
                          <a:solidFill>
                            <a:srgbClr val="000000"/>
                          </a:solidFill>
                          <a:effectLst/>
                          <a:latin typeface="+mn-lt"/>
                        </a:rPr>
                        <a:t>kết</a:t>
                      </a:r>
                      <a:r>
                        <a:rPr lang="en-US" sz="1400" b="0" i="0" u="none" strike="noStrike" dirty="0">
                          <a:solidFill>
                            <a:srgbClr val="000000"/>
                          </a:solidFill>
                          <a:effectLst/>
                          <a:latin typeface="+mn-lt"/>
                        </a:rPr>
                        <a:t> </a:t>
                      </a:r>
                      <a:r>
                        <a:rPr lang="en-US" sz="1400" b="0" i="0" u="none" strike="noStrike" dirty="0" err="1">
                          <a:solidFill>
                            <a:srgbClr val="000000"/>
                          </a:solidFill>
                          <a:effectLst/>
                          <a:latin typeface="+mn-lt"/>
                        </a:rPr>
                        <a:t>thúc</a:t>
                      </a:r>
                      <a:endParaRPr lang="en-US" sz="1400" dirty="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err="1">
                          <a:solidFill>
                            <a:srgbClr val="000000"/>
                          </a:solidFill>
                          <a:effectLst/>
                          <a:latin typeface="+mn-lt"/>
                        </a:rPr>
                        <a:t>Tổng</a:t>
                      </a:r>
                      <a:r>
                        <a:rPr lang="en-US" sz="1400" b="0" i="0" u="none" strike="noStrike" dirty="0">
                          <a:solidFill>
                            <a:srgbClr val="000000"/>
                          </a:solidFill>
                          <a:effectLst/>
                          <a:latin typeface="+mn-lt"/>
                        </a:rPr>
                        <a:t> </a:t>
                      </a:r>
                      <a:r>
                        <a:rPr lang="en-US" sz="1400" b="0" i="0" u="none" strike="noStrike" dirty="0" err="1">
                          <a:solidFill>
                            <a:srgbClr val="000000"/>
                          </a:solidFill>
                          <a:effectLst/>
                          <a:latin typeface="+mn-lt"/>
                        </a:rPr>
                        <a:t>số</a:t>
                      </a:r>
                      <a:r>
                        <a:rPr lang="en-US" sz="1400" b="0" i="0" u="none" strike="noStrike" dirty="0">
                          <a:solidFill>
                            <a:srgbClr val="000000"/>
                          </a:solidFill>
                          <a:effectLst/>
                          <a:latin typeface="+mn-lt"/>
                        </a:rPr>
                        <a:t> </a:t>
                      </a:r>
                      <a:r>
                        <a:rPr lang="en-US" sz="1400" b="0" i="0" u="none" strike="noStrike" dirty="0" err="1">
                          <a:solidFill>
                            <a:srgbClr val="000000"/>
                          </a:solidFill>
                          <a:effectLst/>
                          <a:latin typeface="+mn-lt"/>
                        </a:rPr>
                        <a:t>giờ</a:t>
                      </a:r>
                      <a:r>
                        <a:rPr lang="en-US" sz="1400" b="0" i="0" u="none" strike="noStrike" dirty="0">
                          <a:solidFill>
                            <a:srgbClr val="000000"/>
                          </a:solidFill>
                          <a:effectLst/>
                          <a:latin typeface="+mn-lt"/>
                        </a:rPr>
                        <a:t> </a:t>
                      </a:r>
                      <a:r>
                        <a:rPr lang="en-US" sz="1400" b="0" i="0" u="none" strike="noStrike" dirty="0" err="1">
                          <a:solidFill>
                            <a:srgbClr val="000000"/>
                          </a:solidFill>
                          <a:effectLst/>
                          <a:latin typeface="+mn-lt"/>
                        </a:rPr>
                        <a:t>dự</a:t>
                      </a:r>
                      <a:r>
                        <a:rPr lang="en-US" sz="1400" b="0" i="0" u="none" strike="noStrike" dirty="0">
                          <a:solidFill>
                            <a:srgbClr val="000000"/>
                          </a:solidFill>
                          <a:effectLst/>
                          <a:latin typeface="+mn-lt"/>
                        </a:rPr>
                        <a:t> </a:t>
                      </a:r>
                      <a:r>
                        <a:rPr lang="en-US" sz="1400" b="0" i="0" u="none" strike="noStrike" dirty="0" err="1">
                          <a:solidFill>
                            <a:srgbClr val="000000"/>
                          </a:solidFill>
                          <a:effectLst/>
                          <a:latin typeface="+mn-lt"/>
                        </a:rPr>
                        <a:t>kiến</a:t>
                      </a:r>
                      <a:r>
                        <a:rPr lang="en-US" sz="1400" b="0" i="0" u="none" strike="noStrike" dirty="0">
                          <a:solidFill>
                            <a:srgbClr val="000000"/>
                          </a:solidFill>
                          <a:effectLst/>
                          <a:latin typeface="+mn-lt"/>
                        </a:rPr>
                        <a:t> </a:t>
                      </a:r>
                      <a:endParaRPr lang="en-US" sz="1400" dirty="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rgbClr val="000000"/>
                          </a:solidFill>
                          <a:effectLst/>
                          <a:latin typeface="+mn-lt"/>
                        </a:rPr>
                        <a:t>Tổng số giờ thực tế </a:t>
                      </a:r>
                      <a:endParaRPr lang="en-US" sz="1400" dirty="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rgbClr val="000000"/>
                          </a:solidFill>
                          <a:effectLst/>
                          <a:latin typeface="+mn-lt"/>
                        </a:rPr>
                        <a:t>Số task </a:t>
                      </a:r>
                      <a:endParaRPr lang="en-US" sz="140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vi-VN" sz="1400" b="0" i="0" u="none" strike="noStrike" dirty="0">
                          <a:solidFill>
                            <a:srgbClr val="000000"/>
                          </a:solidFill>
                          <a:effectLst/>
                          <a:latin typeface="+mn-lt"/>
                        </a:rPr>
                        <a:t>Chức năng hoàn thiện </a:t>
                      </a:r>
                      <a:endParaRPr lang="vi-VN" sz="1400" dirty="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rgbClr val="000000"/>
                          </a:solidFill>
                          <a:effectLst/>
                          <a:latin typeface="+mn-lt"/>
                        </a:rPr>
                        <a:t>% </a:t>
                      </a:r>
                      <a:r>
                        <a:rPr lang="en-US" sz="1400" b="0" i="0" u="none" strike="noStrike" dirty="0" err="1">
                          <a:solidFill>
                            <a:srgbClr val="000000"/>
                          </a:solidFill>
                          <a:effectLst/>
                          <a:latin typeface="+mn-lt"/>
                        </a:rPr>
                        <a:t>hoàn</a:t>
                      </a:r>
                      <a:r>
                        <a:rPr lang="en-US" sz="1400" b="0" i="0" u="none" strike="noStrike" dirty="0">
                          <a:solidFill>
                            <a:srgbClr val="000000"/>
                          </a:solidFill>
                          <a:effectLst/>
                          <a:latin typeface="+mn-lt"/>
                        </a:rPr>
                        <a:t> </a:t>
                      </a:r>
                      <a:r>
                        <a:rPr lang="en-US" sz="1400" b="0" i="0" u="none" strike="noStrike" dirty="0" err="1">
                          <a:solidFill>
                            <a:srgbClr val="000000"/>
                          </a:solidFill>
                          <a:effectLst/>
                          <a:latin typeface="+mn-lt"/>
                        </a:rPr>
                        <a:t>thiện</a:t>
                      </a:r>
                      <a:r>
                        <a:rPr lang="en-US" sz="1400" b="0" i="0" u="none" strike="noStrike" dirty="0">
                          <a:solidFill>
                            <a:srgbClr val="000000"/>
                          </a:solidFill>
                          <a:effectLst/>
                          <a:latin typeface="+mn-lt"/>
                        </a:rPr>
                        <a:t> </a:t>
                      </a:r>
                      <a:endParaRPr lang="en-US" sz="1400" dirty="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rtl="0" fontAlgn="t">
                        <a:spcBef>
                          <a:spcPts val="0"/>
                        </a:spcBef>
                        <a:spcAft>
                          <a:spcPts val="1000"/>
                        </a:spcAft>
                      </a:pPr>
                      <a:r>
                        <a:rPr lang="en-US" sz="1400" b="0" i="0" u="none" strike="noStrike">
                          <a:solidFill>
                            <a:srgbClr val="000000"/>
                          </a:solidFill>
                          <a:effectLst/>
                          <a:latin typeface="+mn-lt"/>
                        </a:rPr>
                        <a:t>23/3/2021</a:t>
                      </a:r>
                      <a:endParaRPr lang="en-US" sz="140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rgbClr val="000000"/>
                          </a:solidFill>
                          <a:effectLst/>
                          <a:latin typeface="+mn-lt"/>
                        </a:rPr>
                        <a:t>28/3/2021</a:t>
                      </a:r>
                      <a:endParaRPr lang="en-US" sz="140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rgbClr val="000000"/>
                          </a:solidFill>
                          <a:effectLst/>
                          <a:latin typeface="+mn-lt"/>
                        </a:rPr>
                        <a:t>40</a:t>
                      </a:r>
                      <a:endParaRPr lang="en-US" sz="1400" dirty="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rgbClr val="000000"/>
                          </a:solidFill>
                          <a:effectLst/>
                          <a:latin typeface="+mn-lt"/>
                        </a:rPr>
                        <a:t>38</a:t>
                      </a:r>
                      <a:endParaRPr lang="en-US" sz="1400" dirty="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rgbClr val="000000"/>
                          </a:solidFill>
                          <a:effectLst/>
                          <a:latin typeface="+mn-lt"/>
                        </a:rPr>
                        <a:t>6</a:t>
                      </a:r>
                      <a:endParaRPr lang="en-US" sz="1400" dirty="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vi-VN" sz="1400" b="0" i="0" u="none" strike="noStrike" dirty="0">
                          <a:solidFill>
                            <a:srgbClr val="000000"/>
                          </a:solidFill>
                          <a:effectLst/>
                          <a:latin typeface="+mn-lt"/>
                        </a:rPr>
                        <a:t>Content dự án đầu tiên</a:t>
                      </a:r>
                      <a:endParaRPr lang="vi-VN" sz="1400" dirty="0">
                        <a:effectLst/>
                        <a:latin typeface="+mn-lt"/>
                      </a:endParaRPr>
                    </a:p>
                    <a:p>
                      <a:pPr algn="l" rtl="0" fontAlgn="t">
                        <a:spcBef>
                          <a:spcPts val="0"/>
                        </a:spcBef>
                        <a:spcAft>
                          <a:spcPts val="0"/>
                        </a:spcAft>
                      </a:pPr>
                      <a:r>
                        <a:rPr lang="vi-VN" sz="1400" b="0" i="0" u="none" strike="noStrike" dirty="0">
                          <a:solidFill>
                            <a:srgbClr val="000000"/>
                          </a:solidFill>
                          <a:effectLst/>
                          <a:latin typeface="+mn-lt"/>
                        </a:rPr>
                        <a:t>Thiết kế logo , chọn màu thương hiệu </a:t>
                      </a:r>
                      <a:endParaRPr lang="vi-VN" sz="1400" dirty="0">
                        <a:effectLst/>
                        <a:latin typeface="+mn-lt"/>
                      </a:endParaRPr>
                    </a:p>
                    <a:p>
                      <a:pPr algn="l" rtl="0" fontAlgn="t">
                        <a:spcBef>
                          <a:spcPts val="0"/>
                        </a:spcBef>
                        <a:spcAft>
                          <a:spcPts val="0"/>
                        </a:spcAft>
                      </a:pPr>
                      <a:r>
                        <a:rPr lang="vi-VN" sz="1400" b="0" i="0" u="none" strike="noStrike" dirty="0">
                          <a:solidFill>
                            <a:srgbClr val="000000"/>
                          </a:solidFill>
                          <a:effectLst/>
                          <a:latin typeface="+mn-lt"/>
                        </a:rPr>
                        <a:t>Lập email</a:t>
                      </a:r>
                      <a:endParaRPr lang="vi-VN" sz="1400" dirty="0">
                        <a:effectLst/>
                        <a:latin typeface="+mn-lt"/>
                      </a:endParaRPr>
                    </a:p>
                    <a:p>
                      <a:pPr algn="l" rtl="0" fontAlgn="t">
                        <a:spcBef>
                          <a:spcPts val="0"/>
                        </a:spcBef>
                        <a:spcAft>
                          <a:spcPts val="0"/>
                        </a:spcAft>
                      </a:pPr>
                      <a:r>
                        <a:rPr lang="vi-VN" sz="1400" b="0" i="0" u="none" strike="noStrike" dirty="0">
                          <a:solidFill>
                            <a:srgbClr val="000000"/>
                          </a:solidFill>
                          <a:effectLst/>
                          <a:latin typeface="+mn-lt"/>
                        </a:rPr>
                        <a:t>Thống nhất nội dung trên web</a:t>
                      </a:r>
                      <a:endParaRPr lang="vi-VN" sz="1400" dirty="0">
                        <a:effectLst/>
                        <a:latin typeface="+mn-lt"/>
                      </a:endParaRPr>
                    </a:p>
                    <a:p>
                      <a:pPr algn="l" rtl="0" fontAlgn="t">
                        <a:spcBef>
                          <a:spcPts val="0"/>
                        </a:spcBef>
                        <a:spcAft>
                          <a:spcPts val="0"/>
                        </a:spcAft>
                      </a:pPr>
                      <a:r>
                        <a:rPr lang="vi-VN" sz="1400" b="0" i="0" u="none" strike="noStrike" dirty="0">
                          <a:solidFill>
                            <a:srgbClr val="000000"/>
                          </a:solidFill>
                          <a:effectLst/>
                          <a:latin typeface="+mn-lt"/>
                        </a:rPr>
                        <a:t>Lập website </a:t>
                      </a:r>
                      <a:endParaRPr lang="vi-VN" sz="1400" dirty="0">
                        <a:effectLst/>
                        <a:latin typeface="+mn-lt"/>
                      </a:endParaRPr>
                    </a:p>
                    <a:p>
                      <a:pPr algn="l" rtl="0" fontAlgn="t">
                        <a:spcBef>
                          <a:spcPts val="0"/>
                        </a:spcBef>
                        <a:spcAft>
                          <a:spcPts val="1000"/>
                        </a:spcAft>
                      </a:pPr>
                      <a:r>
                        <a:rPr lang="vi-VN" sz="1400" b="0" i="0" u="none" strike="noStrike" dirty="0">
                          <a:solidFill>
                            <a:srgbClr val="000000"/>
                          </a:solidFill>
                          <a:effectLst/>
                          <a:latin typeface="+mn-lt"/>
                        </a:rPr>
                        <a:t>Tạo lập các trang social</a:t>
                      </a:r>
                      <a:endParaRPr lang="vi-VN" sz="1400" dirty="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rgbClr val="000000"/>
                          </a:solidFill>
                          <a:effectLst/>
                          <a:latin typeface="+mn-lt"/>
                        </a:rPr>
                        <a:t>100%</a:t>
                      </a:r>
                      <a:endParaRPr lang="en-US" sz="1400" dirty="0">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Rectangle 1"/>
          <p:cNvSpPr>
            <a:spLocks noChangeArrowheads="1"/>
          </p:cNvSpPr>
          <p:nvPr/>
        </p:nvSpPr>
        <p:spPr bwMode="auto">
          <a:xfrm>
            <a:off x="755930" y="1448175"/>
            <a:ext cx="909223"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300" b="1" i="0" u="none" strike="noStrike" cap="none" normalizeH="0" baseline="0" dirty="0">
                <a:ln>
                  <a:noFill/>
                </a:ln>
                <a:solidFill>
                  <a:srgbClr val="000000"/>
                </a:solidFill>
                <a:effectLst/>
                <a:latin typeface="+mj-lt"/>
                <a:cs typeface="Times New Roman" pitchFamily="18" charset="0"/>
              </a:rPr>
              <a:t>Sprint 1 :</a:t>
            </a:r>
            <a:br>
              <a:rPr kumimoji="0" lang="en-US" altLang="en-US" sz="1300" b="1" i="0" u="none" strike="noStrike" cap="none" normalizeH="0" baseline="0" dirty="0">
                <a:ln>
                  <a:noFill/>
                </a:ln>
                <a:solidFill>
                  <a:srgbClr val="000000"/>
                </a:solidFill>
                <a:effectLst/>
                <a:latin typeface="+mj-lt"/>
                <a:cs typeface="Times New Roman" pitchFamily="18" charset="0"/>
              </a:rPr>
            </a:br>
            <a:endParaRPr kumimoji="0" lang="en-US" altLang="en-US" sz="13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chemeClr val="tx1"/>
              </a:solidFill>
              <a:effectLst/>
              <a:latin typeface="+mj-lt"/>
              <a:cs typeface="Arial" pitchFamily="34" charset="0"/>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371600" y="742950"/>
            <a:ext cx="1075936"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rgbClr val="000000"/>
                </a:solidFill>
                <a:effectLst/>
                <a:latin typeface="+mj-lt"/>
                <a:cs typeface="Times New Roman" pitchFamily="18" charset="0"/>
              </a:rPr>
              <a:t>Sprint 2 :</a:t>
            </a:r>
            <a:endParaRPr kumimoji="0" lang="en-US" altLang="en-US" sz="10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mj-lt"/>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570023805"/>
              </p:ext>
            </p:extLst>
          </p:nvPr>
        </p:nvGraphicFramePr>
        <p:xfrm>
          <a:off x="152399" y="1581150"/>
          <a:ext cx="8839201" cy="2609952"/>
        </p:xfrm>
        <a:graphic>
          <a:graphicData uri="http://schemas.openxmlformats.org/drawingml/2006/table">
            <a:tbl>
              <a:tblPr/>
              <a:tblGrid>
                <a:gridCol w="990601">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3048000">
                  <a:extLst>
                    <a:ext uri="{9D8B030D-6E8A-4147-A177-3AD203B41FA5}">
                      <a16:colId xmlns:a16="http://schemas.microsoft.com/office/drawing/2014/main" val="20005"/>
                    </a:ext>
                  </a:extLst>
                </a:gridCol>
                <a:gridCol w="1219200">
                  <a:extLst>
                    <a:ext uri="{9D8B030D-6E8A-4147-A177-3AD203B41FA5}">
                      <a16:colId xmlns:a16="http://schemas.microsoft.com/office/drawing/2014/main" val="20006"/>
                    </a:ext>
                  </a:extLst>
                </a:gridCol>
              </a:tblGrid>
              <a:tr h="712367">
                <a:tc>
                  <a:txBody>
                    <a:bodyPr/>
                    <a:lstStyle/>
                    <a:p>
                      <a:pPr algn="ctr" rtl="0" fontAlgn="t">
                        <a:spcBef>
                          <a:spcPts val="0"/>
                        </a:spcBef>
                        <a:spcAft>
                          <a:spcPts val="1000"/>
                        </a:spcAft>
                      </a:pPr>
                      <a:r>
                        <a:rPr lang="vi-VN" dirty="0"/>
                        <a:t>Ngày bắt đầu</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a:t>Ngày kết thúc</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a:t>Tổng số giờ dự kiến </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a:t>Tổng số giờ thực tế </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a:t>Số task </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vi-VN"/>
                        <a:t>Chức năng hoàn thiện </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dirty="0"/>
                        <a:t>% hoàn thiện </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78432">
                <a:tc>
                  <a:txBody>
                    <a:bodyPr/>
                    <a:lstStyle/>
                    <a:p>
                      <a:pPr algn="ctr" rtl="0" fontAlgn="t">
                        <a:spcBef>
                          <a:spcPts val="0"/>
                        </a:spcBef>
                        <a:spcAft>
                          <a:spcPts val="1000"/>
                        </a:spcAft>
                      </a:pPr>
                      <a:r>
                        <a:rPr lang="en-US"/>
                        <a:t>29/3/2021</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a:t>4/4/2021</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a:t>10</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a:t>8</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a:t>1</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t">
                        <a:spcBef>
                          <a:spcPts val="0"/>
                        </a:spcBef>
                        <a:spcAft>
                          <a:spcPts val="0"/>
                        </a:spcAft>
                      </a:pPr>
                      <a:r>
                        <a:rPr lang="vi-VN" dirty="0"/>
                        <a:t>Thiết kế bộ nhận diện thương hiệu</a:t>
                      </a:r>
                      <a:endParaRPr lang="en-US" dirty="0"/>
                    </a:p>
                    <a:p>
                      <a:pPr algn="l" rtl="0" fontAlgn="t">
                        <a:spcBef>
                          <a:spcPts val="0"/>
                        </a:spcBef>
                        <a:spcAft>
                          <a:spcPts val="0"/>
                        </a:spcAft>
                      </a:pPr>
                      <a:r>
                        <a:rPr lang="en-US" dirty="0"/>
                        <a:t>Sửa lỗi sprint</a:t>
                      </a:r>
                    </a:p>
                    <a:p>
                      <a:pPr algn="l" rtl="0" fontAlgn="t">
                        <a:spcBef>
                          <a:spcPts val="0"/>
                        </a:spcBef>
                        <a:spcAft>
                          <a:spcPts val="0"/>
                        </a:spcAft>
                      </a:pPr>
                      <a:r>
                        <a:rPr lang="en-US" dirty="0">
                          <a:sym typeface="Arial"/>
                        </a:rPr>
                        <a:t>chốt được nội dung và ý tưởng hình thành website</a:t>
                      </a:r>
                    </a:p>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dirty="0">
                          <a:sym typeface="Arial"/>
                        </a:rPr>
                        <a:t>Chốt các ý tưởng về dự án và cách để đưa lên web</a:t>
                      </a:r>
                    </a:p>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dirty="0">
                          <a:sym typeface="Arial"/>
                        </a:rPr>
                        <a:t>Content lên các bài viết phù hợp với web và triển khai bài viết</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dirty="0"/>
                        <a:t>100%</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3263073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75F6BBF-4267-429F-A249-7A652062C812}"/>
              </a:ext>
            </a:extLst>
          </p:cNvPr>
          <p:cNvGraphicFramePr>
            <a:graphicFrameLocks noGrp="1"/>
          </p:cNvGraphicFramePr>
          <p:nvPr>
            <p:extLst>
              <p:ext uri="{D42A27DB-BD31-4B8C-83A1-F6EECF244321}">
                <p14:modId xmlns:p14="http://schemas.microsoft.com/office/powerpoint/2010/main" val="1311098660"/>
              </p:ext>
            </p:extLst>
          </p:nvPr>
        </p:nvGraphicFramePr>
        <p:xfrm>
          <a:off x="228599" y="1885950"/>
          <a:ext cx="8686801" cy="1680048"/>
        </p:xfrm>
        <a:graphic>
          <a:graphicData uri="http://schemas.openxmlformats.org/drawingml/2006/table">
            <a:tbl>
              <a:tblPr/>
              <a:tblGrid>
                <a:gridCol w="990600">
                  <a:extLst>
                    <a:ext uri="{9D8B030D-6E8A-4147-A177-3AD203B41FA5}">
                      <a16:colId xmlns:a16="http://schemas.microsoft.com/office/drawing/2014/main" val="20000"/>
                    </a:ext>
                  </a:extLst>
                </a:gridCol>
                <a:gridCol w="1024910">
                  <a:extLst>
                    <a:ext uri="{9D8B030D-6E8A-4147-A177-3AD203B41FA5}">
                      <a16:colId xmlns:a16="http://schemas.microsoft.com/office/drawing/2014/main" val="20001"/>
                    </a:ext>
                  </a:extLst>
                </a:gridCol>
                <a:gridCol w="1032490">
                  <a:extLst>
                    <a:ext uri="{9D8B030D-6E8A-4147-A177-3AD203B41FA5}">
                      <a16:colId xmlns:a16="http://schemas.microsoft.com/office/drawing/2014/main" val="20002"/>
                    </a:ext>
                  </a:extLst>
                </a:gridCol>
                <a:gridCol w="968898">
                  <a:extLst>
                    <a:ext uri="{9D8B030D-6E8A-4147-A177-3AD203B41FA5}">
                      <a16:colId xmlns:a16="http://schemas.microsoft.com/office/drawing/2014/main" val="20003"/>
                    </a:ext>
                  </a:extLst>
                </a:gridCol>
                <a:gridCol w="833911">
                  <a:extLst>
                    <a:ext uri="{9D8B030D-6E8A-4147-A177-3AD203B41FA5}">
                      <a16:colId xmlns:a16="http://schemas.microsoft.com/office/drawing/2014/main" val="20004"/>
                    </a:ext>
                  </a:extLst>
                </a:gridCol>
                <a:gridCol w="2835298">
                  <a:extLst>
                    <a:ext uri="{9D8B030D-6E8A-4147-A177-3AD203B41FA5}">
                      <a16:colId xmlns:a16="http://schemas.microsoft.com/office/drawing/2014/main" val="20005"/>
                    </a:ext>
                  </a:extLst>
                </a:gridCol>
                <a:gridCol w="1000694">
                  <a:extLst>
                    <a:ext uri="{9D8B030D-6E8A-4147-A177-3AD203B41FA5}">
                      <a16:colId xmlns:a16="http://schemas.microsoft.com/office/drawing/2014/main" val="20006"/>
                    </a:ext>
                  </a:extLst>
                </a:gridCol>
              </a:tblGrid>
              <a:tr h="0">
                <a:tc>
                  <a:txBody>
                    <a:bodyPr/>
                    <a:lstStyle/>
                    <a:p>
                      <a:pPr algn="ctr" rtl="0" fontAlgn="t">
                        <a:spcBef>
                          <a:spcPts val="0"/>
                        </a:spcBef>
                        <a:spcAft>
                          <a:spcPts val="1000"/>
                        </a:spcAft>
                      </a:pPr>
                      <a:r>
                        <a:rPr lang="vi-VN" sz="1400" b="0" i="0" u="none" strike="noStrike" dirty="0">
                          <a:solidFill>
                            <a:schemeClr val="tx1"/>
                          </a:solidFill>
                          <a:effectLst/>
                          <a:latin typeface="+mn-lt"/>
                        </a:rPr>
                        <a:t>Ngày bắt đầu</a:t>
                      </a:r>
                      <a:endParaRPr lang="vi-VN"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err="1">
                          <a:solidFill>
                            <a:schemeClr val="tx1"/>
                          </a:solidFill>
                          <a:effectLst/>
                          <a:latin typeface="+mn-lt"/>
                        </a:rPr>
                        <a:t>Ngày</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kết</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thúc</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err="1">
                          <a:solidFill>
                            <a:schemeClr val="tx1"/>
                          </a:solidFill>
                          <a:effectLst/>
                          <a:latin typeface="+mn-lt"/>
                        </a:rPr>
                        <a:t>Tổng</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số</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giờ</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dự</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kiến</a:t>
                      </a:r>
                      <a:r>
                        <a:rPr lang="en-US" sz="1400" b="0" i="0" u="none" strike="noStrike" dirty="0">
                          <a:solidFill>
                            <a:schemeClr val="tx1"/>
                          </a:solidFill>
                          <a:effectLst/>
                          <a:latin typeface="+mn-lt"/>
                        </a:rPr>
                        <a:t> </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Tổng số giờ thực tế </a:t>
                      </a:r>
                      <a:endParaRPr lang="en-US" sz="140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Số task </a:t>
                      </a:r>
                      <a:endParaRPr lang="en-US" sz="140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vi-VN" sz="1400" b="0" i="0" u="none" strike="noStrike">
                          <a:solidFill>
                            <a:schemeClr val="tx1"/>
                          </a:solidFill>
                          <a:effectLst/>
                          <a:latin typeface="+mn-lt"/>
                        </a:rPr>
                        <a:t>Nhận xét biểu đồ </a:t>
                      </a:r>
                      <a:endParaRPr lang="vi-VN" sz="140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hoàn</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thiện</a:t>
                      </a:r>
                      <a:r>
                        <a:rPr lang="en-US" sz="1400" b="0" i="0" u="none" strike="noStrike" dirty="0">
                          <a:solidFill>
                            <a:schemeClr val="tx1"/>
                          </a:solidFill>
                          <a:effectLst/>
                          <a:latin typeface="+mn-lt"/>
                        </a:rPr>
                        <a:t> </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8528">
                <a:tc>
                  <a:txBody>
                    <a:bodyPr/>
                    <a:lstStyle/>
                    <a:p>
                      <a:pPr algn="ctr" rtl="0" fontAlgn="t">
                        <a:spcBef>
                          <a:spcPts val="0"/>
                        </a:spcBef>
                        <a:spcAft>
                          <a:spcPts val="1000"/>
                        </a:spcAft>
                      </a:pPr>
                      <a:r>
                        <a:rPr lang="en-US" sz="1400" dirty="0">
                          <a:solidFill>
                            <a:schemeClr val="tx1"/>
                          </a:solidFill>
                        </a:rPr>
                        <a:t>5/4/2021</a:t>
                      </a: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11/4/2021</a:t>
                      </a:r>
                      <a:endParaRPr lang="en-US" sz="140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32</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35</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4</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1400" b="0" i="0" u="none" strike="noStrike" dirty="0">
                          <a:solidFill>
                            <a:schemeClr val="tx1"/>
                          </a:solidFill>
                          <a:effectLst/>
                          <a:latin typeface="+mn-lt"/>
                        </a:rPr>
                        <a:t>Biểu đồ chưa chạy về 0 do lỗi chuyển sang sprint khác nhưng không điền re</a:t>
                      </a:r>
                      <a:r>
                        <a:rPr lang="en-US" sz="1400" b="0" i="0" u="none" strike="noStrike" dirty="0" err="1">
                          <a:solidFill>
                            <a:schemeClr val="tx1"/>
                          </a:solidFill>
                          <a:effectLst/>
                          <a:latin typeface="+mn-lt"/>
                        </a:rPr>
                        <a:t>maini</a:t>
                      </a:r>
                      <a:r>
                        <a:rPr lang="vi-VN" sz="1400" b="0" i="0" u="none" strike="noStrike" dirty="0">
                          <a:solidFill>
                            <a:schemeClr val="tx1"/>
                          </a:solidFill>
                          <a:effectLst/>
                          <a:latin typeface="+mn-lt"/>
                        </a:rPr>
                        <a:t>ng work </a:t>
                      </a:r>
                      <a:endParaRPr lang="vi-VN"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90%</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Rectangle 1">
            <a:extLst>
              <a:ext uri="{FF2B5EF4-FFF2-40B4-BE49-F238E27FC236}">
                <a16:creationId xmlns:a16="http://schemas.microsoft.com/office/drawing/2014/main" id="{9649DB17-649C-4DDD-9BC6-07EC36255655}"/>
              </a:ext>
            </a:extLst>
          </p:cNvPr>
          <p:cNvSpPr>
            <a:spLocks noChangeArrowheads="1"/>
          </p:cNvSpPr>
          <p:nvPr/>
        </p:nvSpPr>
        <p:spPr bwMode="auto">
          <a:xfrm>
            <a:off x="1143000" y="514350"/>
            <a:ext cx="1293944"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000000"/>
                </a:solidFill>
                <a:effectLst/>
                <a:latin typeface="+mj-lt"/>
                <a:cs typeface="Times New Roman" pitchFamily="18" charset="0"/>
              </a:rPr>
              <a:t>Sprint 3 :</a:t>
            </a:r>
            <a:endParaRPr kumimoji="0" lang="en-US" altLang="en-US" sz="11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mj-lt"/>
              <a:cs typeface="Arial" pitchFamily="34" charset="0"/>
            </a:endParaRPr>
          </a:p>
        </p:txBody>
      </p:sp>
    </p:spTree>
    <p:extLst>
      <p:ext uri="{BB962C8B-B14F-4D97-AF65-F5344CB8AC3E}">
        <p14:creationId xmlns:p14="http://schemas.microsoft.com/office/powerpoint/2010/main" val="352595107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t" anchorCtr="0">
            <a:noAutofit/>
          </a:bodyPr>
          <a:lstStyle/>
          <a:p>
            <a:pPr marL="0" lvl="0" indent="0" algn="ctr" rtl="0">
              <a:spcBef>
                <a:spcPts val="0"/>
              </a:spcBef>
              <a:spcAft>
                <a:spcPts val="0"/>
              </a:spcAft>
              <a:buNone/>
            </a:pPr>
            <a:r>
              <a:rPr lang="en" dirty="0"/>
              <a:t>THÀNH VIÊN NHÓM : </a:t>
            </a:r>
            <a:endParaRPr dirty="0"/>
          </a:p>
        </p:txBody>
      </p:sp>
      <p:pic>
        <p:nvPicPr>
          <p:cNvPr id="2142" name="Google Shape;2142;p40"/>
          <p:cNvPicPr preferRelativeResize="0"/>
          <p:nvPr/>
        </p:nvPicPr>
        <p:blipFill>
          <a:blip r:embed="rId3">
            <a:alphaModFix amt="64000"/>
          </a:blip>
          <a:stretch>
            <a:fillRect/>
          </a:stretch>
        </p:blipFill>
        <p:spPr>
          <a:xfrm>
            <a:off x="3294245" y="3365497"/>
            <a:ext cx="842174" cy="708408"/>
          </a:xfrm>
          <a:prstGeom prst="rect">
            <a:avLst/>
          </a:prstGeom>
          <a:noFill/>
          <a:ln>
            <a:noFill/>
          </a:ln>
        </p:spPr>
      </p:pic>
      <p:pic>
        <p:nvPicPr>
          <p:cNvPr id="2143" name="Google Shape;2143;p40"/>
          <p:cNvPicPr preferRelativeResize="0"/>
          <p:nvPr/>
        </p:nvPicPr>
        <p:blipFill>
          <a:blip r:embed="rId4">
            <a:alphaModFix amt="82000"/>
          </a:blip>
          <a:stretch>
            <a:fillRect/>
          </a:stretch>
        </p:blipFill>
        <p:spPr>
          <a:xfrm>
            <a:off x="759925" y="3365497"/>
            <a:ext cx="842174" cy="708408"/>
          </a:xfrm>
          <a:prstGeom prst="rect">
            <a:avLst/>
          </a:prstGeom>
          <a:noFill/>
          <a:ln>
            <a:noFill/>
          </a:ln>
        </p:spPr>
      </p:pic>
      <p:pic>
        <p:nvPicPr>
          <p:cNvPr id="2144" name="Google Shape;2144;p40"/>
          <p:cNvPicPr preferRelativeResize="0"/>
          <p:nvPr/>
        </p:nvPicPr>
        <p:blipFill>
          <a:blip r:embed="rId4">
            <a:alphaModFix amt="82000"/>
          </a:blip>
          <a:stretch>
            <a:fillRect/>
          </a:stretch>
        </p:blipFill>
        <p:spPr>
          <a:xfrm>
            <a:off x="5822947" y="3365497"/>
            <a:ext cx="842174" cy="708408"/>
          </a:xfrm>
          <a:prstGeom prst="rect">
            <a:avLst/>
          </a:prstGeom>
          <a:noFill/>
          <a:ln>
            <a:noFill/>
          </a:ln>
        </p:spPr>
      </p:pic>
      <p:pic>
        <p:nvPicPr>
          <p:cNvPr id="2145" name="Google Shape;2145;p40"/>
          <p:cNvPicPr preferRelativeResize="0"/>
          <p:nvPr/>
        </p:nvPicPr>
        <p:blipFill>
          <a:blip r:embed="rId3">
            <a:alphaModFix amt="64000"/>
          </a:blip>
          <a:stretch>
            <a:fillRect/>
          </a:stretch>
        </p:blipFill>
        <p:spPr>
          <a:xfrm>
            <a:off x="759925" y="1601697"/>
            <a:ext cx="842174" cy="708408"/>
          </a:xfrm>
          <a:prstGeom prst="rect">
            <a:avLst/>
          </a:prstGeom>
          <a:noFill/>
          <a:ln>
            <a:noFill/>
          </a:ln>
        </p:spPr>
      </p:pic>
      <p:pic>
        <p:nvPicPr>
          <p:cNvPr id="2146" name="Google Shape;2146;p40"/>
          <p:cNvPicPr preferRelativeResize="0"/>
          <p:nvPr/>
        </p:nvPicPr>
        <p:blipFill>
          <a:blip r:embed="rId3">
            <a:alphaModFix amt="64000"/>
          </a:blip>
          <a:stretch>
            <a:fillRect/>
          </a:stretch>
        </p:blipFill>
        <p:spPr>
          <a:xfrm>
            <a:off x="5822959" y="1601700"/>
            <a:ext cx="842174" cy="708400"/>
          </a:xfrm>
          <a:prstGeom prst="rect">
            <a:avLst/>
          </a:prstGeom>
          <a:noFill/>
          <a:ln>
            <a:noFill/>
          </a:ln>
        </p:spPr>
      </p:pic>
      <p:pic>
        <p:nvPicPr>
          <p:cNvPr id="2147" name="Google Shape;2147;p40"/>
          <p:cNvPicPr preferRelativeResize="0"/>
          <p:nvPr/>
        </p:nvPicPr>
        <p:blipFill>
          <a:blip r:embed="rId4">
            <a:alphaModFix amt="82000"/>
          </a:blip>
          <a:stretch>
            <a:fillRect/>
          </a:stretch>
        </p:blipFill>
        <p:spPr>
          <a:xfrm>
            <a:off x="3294234" y="1601697"/>
            <a:ext cx="842174" cy="708408"/>
          </a:xfrm>
          <a:prstGeom prst="rect">
            <a:avLst/>
          </a:prstGeom>
          <a:noFill/>
          <a:ln>
            <a:noFill/>
          </a:ln>
        </p:spPr>
      </p:pic>
      <p:sp>
        <p:nvSpPr>
          <p:cNvPr id="2148" name="Google Shape;2148;p40"/>
          <p:cNvSpPr txBox="1">
            <a:spLocks noGrp="1"/>
          </p:cNvSpPr>
          <p:nvPr>
            <p:ph type="title"/>
          </p:nvPr>
        </p:nvSpPr>
        <p:spPr>
          <a:xfrm>
            <a:off x="3170031" y="34174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149" name="Google Shape;2149;p40"/>
          <p:cNvSpPr txBox="1">
            <a:spLocks noGrp="1"/>
          </p:cNvSpPr>
          <p:nvPr>
            <p:ph type="title" idx="2"/>
          </p:nvPr>
        </p:nvSpPr>
        <p:spPr>
          <a:xfrm>
            <a:off x="5686543" y="34174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150" name="Google Shape;2150;p40"/>
          <p:cNvSpPr txBox="1">
            <a:spLocks noGrp="1"/>
          </p:cNvSpPr>
          <p:nvPr>
            <p:ph type="title" idx="3"/>
          </p:nvPr>
        </p:nvSpPr>
        <p:spPr>
          <a:xfrm>
            <a:off x="5697526"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1" name="Google Shape;2151;p40"/>
          <p:cNvSpPr txBox="1">
            <a:spLocks noGrp="1"/>
          </p:cNvSpPr>
          <p:nvPr>
            <p:ph type="title" idx="4"/>
          </p:nvPr>
        </p:nvSpPr>
        <p:spPr>
          <a:xfrm>
            <a:off x="637282" y="3444201"/>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52" name="Google Shape;2152;p40"/>
          <p:cNvSpPr txBox="1">
            <a:spLocks noGrp="1"/>
          </p:cNvSpPr>
          <p:nvPr>
            <p:ph type="title" idx="5"/>
          </p:nvPr>
        </p:nvSpPr>
        <p:spPr>
          <a:xfrm>
            <a:off x="637282"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3" name="Google Shape;2153;p40"/>
          <p:cNvSpPr txBox="1">
            <a:spLocks noGrp="1"/>
          </p:cNvSpPr>
          <p:nvPr>
            <p:ph type="title" idx="6"/>
          </p:nvPr>
        </p:nvSpPr>
        <p:spPr>
          <a:xfrm>
            <a:off x="3170031" y="16670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55" name="Google Shape;2155;p40"/>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Nguyễn Thị Thu </a:t>
            </a:r>
            <a:endParaRPr b="1" dirty="0"/>
          </a:p>
        </p:txBody>
      </p:sp>
      <p:sp>
        <p:nvSpPr>
          <p:cNvPr id="2157" name="Google Shape;2157;p40"/>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Trần Nhật Trường </a:t>
            </a:r>
            <a:endParaRPr b="1" dirty="0"/>
          </a:p>
        </p:txBody>
      </p:sp>
      <p:sp>
        <p:nvSpPr>
          <p:cNvPr id="2159" name="Google Shape;2159;p40"/>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Lê Thị Mỹ Huyền </a:t>
            </a:r>
            <a:endParaRPr b="1" dirty="0"/>
          </a:p>
        </p:txBody>
      </p:sp>
      <p:sp>
        <p:nvSpPr>
          <p:cNvPr id="2161" name="Google Shape;2161;p40"/>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Lê Thị Mỹ Lệ </a:t>
            </a:r>
            <a:endParaRPr b="1" dirty="0"/>
          </a:p>
        </p:txBody>
      </p:sp>
      <p:sp>
        <p:nvSpPr>
          <p:cNvPr id="2163" name="Google Shape;2163;p40"/>
          <p:cNvSpPr txBox="1">
            <a:spLocks noGrp="1"/>
          </p:cNvSpPr>
          <p:nvPr>
            <p:ph type="subTitle" idx="18"/>
          </p:nvPr>
        </p:nvSpPr>
        <p:spPr>
          <a:xfrm>
            <a:off x="1622669" y="1696350"/>
            <a:ext cx="1821000"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err="1"/>
              <a:t>Nguyễn</a:t>
            </a:r>
            <a:r>
              <a:rPr lang="en-GB" b="1" dirty="0"/>
              <a:t> </a:t>
            </a:r>
            <a:r>
              <a:rPr lang="en-GB" b="1" dirty="0" err="1"/>
              <a:t>Thị</a:t>
            </a:r>
            <a:r>
              <a:rPr lang="en-GB" b="1" dirty="0"/>
              <a:t> </a:t>
            </a:r>
            <a:r>
              <a:rPr lang="en-GB" b="1" dirty="0" err="1"/>
              <a:t>Hồng</a:t>
            </a:r>
            <a:r>
              <a:rPr lang="en-GB" b="1" dirty="0"/>
              <a:t> </a:t>
            </a:r>
            <a:r>
              <a:rPr lang="en-GB" b="1" dirty="0" err="1"/>
              <a:t>Nhung</a:t>
            </a:r>
            <a:r>
              <a:rPr lang="en-GB" b="1" dirty="0"/>
              <a:t> </a:t>
            </a:r>
            <a:endParaRPr b="1" dirty="0"/>
          </a:p>
        </p:txBody>
      </p:sp>
      <p:sp>
        <p:nvSpPr>
          <p:cNvPr id="2165" name="Google Shape;2165;p40"/>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Trần Văn Đông </a:t>
            </a:r>
            <a:endParaRPr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41"/>
                                        </p:tgtEl>
                                        <p:attrNameLst>
                                          <p:attrName>style.visibility</p:attrName>
                                        </p:attrNameLst>
                                      </p:cBhvr>
                                      <p:to>
                                        <p:strVal val="visible"/>
                                      </p:to>
                                    </p:set>
                                    <p:anim calcmode="lin" valueType="num">
                                      <p:cBhvr additive="base">
                                        <p:cTn id="7" dur="500" fill="hold"/>
                                        <p:tgtEl>
                                          <p:spTgt spid="2141"/>
                                        </p:tgtEl>
                                        <p:attrNameLst>
                                          <p:attrName>ppt_x</p:attrName>
                                        </p:attrNameLst>
                                      </p:cBhvr>
                                      <p:tavLst>
                                        <p:tav tm="0">
                                          <p:val>
                                            <p:strVal val="#ppt_x"/>
                                          </p:val>
                                        </p:tav>
                                        <p:tav tm="100000">
                                          <p:val>
                                            <p:strVal val="#ppt_x"/>
                                          </p:val>
                                        </p:tav>
                                      </p:tavLst>
                                    </p:anim>
                                    <p:anim calcmode="lin" valueType="num">
                                      <p:cBhvr additive="base">
                                        <p:cTn id="8" dur="500" fill="hold"/>
                                        <p:tgtEl>
                                          <p:spTgt spid="21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145"/>
                                        </p:tgtEl>
                                        <p:attrNameLst>
                                          <p:attrName>style.visibility</p:attrName>
                                        </p:attrNameLst>
                                      </p:cBhvr>
                                      <p:to>
                                        <p:strVal val="visible"/>
                                      </p:to>
                                    </p:set>
                                    <p:animEffect transition="in" filter="barn(inVertical)">
                                      <p:cBhvr>
                                        <p:cTn id="13" dur="500"/>
                                        <p:tgtEl>
                                          <p:spTgt spid="214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63">
                                            <p:txEl>
                                              <p:pRg st="0" end="0"/>
                                            </p:txEl>
                                          </p:spTgt>
                                        </p:tgtEl>
                                        <p:attrNameLst>
                                          <p:attrName>style.visibility</p:attrName>
                                        </p:attrNameLst>
                                      </p:cBhvr>
                                      <p:to>
                                        <p:strVal val="visible"/>
                                      </p:to>
                                    </p:set>
                                    <p:animEffect transition="in" filter="barn(inVertical)">
                                      <p:cBhvr>
                                        <p:cTn id="16" dur="500"/>
                                        <p:tgtEl>
                                          <p:spTgt spid="2163">
                                            <p:txEl>
                                              <p:pRg st="0" end="0"/>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2147"/>
                                        </p:tgtEl>
                                        <p:attrNameLst>
                                          <p:attrName>style.visibility</p:attrName>
                                        </p:attrNameLst>
                                      </p:cBhvr>
                                      <p:to>
                                        <p:strVal val="visible"/>
                                      </p:to>
                                    </p:set>
                                    <p:animEffect transition="in" filter="barn(inVertical)">
                                      <p:cBhvr>
                                        <p:cTn id="19" dur="500"/>
                                        <p:tgtEl>
                                          <p:spTgt spid="214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165">
                                            <p:txEl>
                                              <p:pRg st="0" end="0"/>
                                            </p:txEl>
                                          </p:spTgt>
                                        </p:tgtEl>
                                        <p:attrNameLst>
                                          <p:attrName>style.visibility</p:attrName>
                                        </p:attrNameLst>
                                      </p:cBhvr>
                                      <p:to>
                                        <p:strVal val="visible"/>
                                      </p:to>
                                    </p:set>
                                    <p:animEffect transition="in" filter="barn(inVertical)">
                                      <p:cBhvr>
                                        <p:cTn id="22" dur="500"/>
                                        <p:tgtEl>
                                          <p:spTgt spid="2165">
                                            <p:txEl>
                                              <p:pRg st="0" end="0"/>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2146"/>
                                        </p:tgtEl>
                                        <p:attrNameLst>
                                          <p:attrName>style.visibility</p:attrName>
                                        </p:attrNameLst>
                                      </p:cBhvr>
                                      <p:to>
                                        <p:strVal val="visible"/>
                                      </p:to>
                                    </p:set>
                                    <p:animEffect transition="in" filter="barn(inVertical)">
                                      <p:cBhvr>
                                        <p:cTn id="25" dur="500"/>
                                        <p:tgtEl>
                                          <p:spTgt spid="214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159">
                                            <p:txEl>
                                              <p:pRg st="0" end="0"/>
                                            </p:txEl>
                                          </p:spTgt>
                                        </p:tgtEl>
                                        <p:attrNameLst>
                                          <p:attrName>style.visibility</p:attrName>
                                        </p:attrNameLst>
                                      </p:cBhvr>
                                      <p:to>
                                        <p:strVal val="visible"/>
                                      </p:to>
                                    </p:set>
                                    <p:animEffect transition="in" filter="barn(inVertical)">
                                      <p:cBhvr>
                                        <p:cTn id="28" dur="500"/>
                                        <p:tgtEl>
                                          <p:spTgt spid="2159">
                                            <p:txEl>
                                              <p:pRg st="0" end="0"/>
                                            </p:tx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150"/>
                                        </p:tgtEl>
                                        <p:attrNameLst>
                                          <p:attrName>style.visibility</p:attrName>
                                        </p:attrNameLst>
                                      </p:cBhvr>
                                      <p:to>
                                        <p:strVal val="visible"/>
                                      </p:to>
                                    </p:set>
                                    <p:animEffect transition="in" filter="barn(inVertical)">
                                      <p:cBhvr>
                                        <p:cTn id="31" dur="500"/>
                                        <p:tgtEl>
                                          <p:spTgt spid="215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153"/>
                                        </p:tgtEl>
                                        <p:attrNameLst>
                                          <p:attrName>style.visibility</p:attrName>
                                        </p:attrNameLst>
                                      </p:cBhvr>
                                      <p:to>
                                        <p:strVal val="visible"/>
                                      </p:to>
                                    </p:set>
                                    <p:animEffect transition="in" filter="barn(inVertical)">
                                      <p:cBhvr>
                                        <p:cTn id="34" dur="500"/>
                                        <p:tgtEl>
                                          <p:spTgt spid="215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2152"/>
                                        </p:tgtEl>
                                        <p:attrNameLst>
                                          <p:attrName>style.visibility</p:attrName>
                                        </p:attrNameLst>
                                      </p:cBhvr>
                                      <p:to>
                                        <p:strVal val="visible"/>
                                      </p:to>
                                    </p:set>
                                    <p:animEffect transition="in" filter="barn(inVertical)">
                                      <p:cBhvr>
                                        <p:cTn id="37" dur="500"/>
                                        <p:tgtEl>
                                          <p:spTgt spid="2152"/>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151"/>
                                        </p:tgtEl>
                                        <p:attrNameLst>
                                          <p:attrName>style.visibility</p:attrName>
                                        </p:attrNameLst>
                                      </p:cBhvr>
                                      <p:to>
                                        <p:strVal val="visible"/>
                                      </p:to>
                                    </p:set>
                                    <p:animEffect transition="in" filter="barn(inVertical)">
                                      <p:cBhvr>
                                        <p:cTn id="40" dur="500"/>
                                        <p:tgtEl>
                                          <p:spTgt spid="2151"/>
                                        </p:tgtEl>
                                      </p:cBhvr>
                                    </p:animEffect>
                                  </p:childTnLst>
                                </p:cTn>
                              </p:par>
                              <p:par>
                                <p:cTn id="41" presetID="16" presetClass="entr" presetSubtype="21" fill="hold" nodeType="withEffect">
                                  <p:stCondLst>
                                    <p:cond delay="0"/>
                                  </p:stCondLst>
                                  <p:childTnLst>
                                    <p:set>
                                      <p:cBhvr>
                                        <p:cTn id="42" dur="1" fill="hold">
                                          <p:stCondLst>
                                            <p:cond delay="0"/>
                                          </p:stCondLst>
                                        </p:cTn>
                                        <p:tgtEl>
                                          <p:spTgt spid="2143"/>
                                        </p:tgtEl>
                                        <p:attrNameLst>
                                          <p:attrName>style.visibility</p:attrName>
                                        </p:attrNameLst>
                                      </p:cBhvr>
                                      <p:to>
                                        <p:strVal val="visible"/>
                                      </p:to>
                                    </p:set>
                                    <p:animEffect transition="in" filter="barn(inVertical)">
                                      <p:cBhvr>
                                        <p:cTn id="43" dur="500"/>
                                        <p:tgtEl>
                                          <p:spTgt spid="2143"/>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161">
                                            <p:txEl>
                                              <p:pRg st="0" end="0"/>
                                            </p:txEl>
                                          </p:spTgt>
                                        </p:tgtEl>
                                        <p:attrNameLst>
                                          <p:attrName>style.visibility</p:attrName>
                                        </p:attrNameLst>
                                      </p:cBhvr>
                                      <p:to>
                                        <p:strVal val="visible"/>
                                      </p:to>
                                    </p:set>
                                    <p:animEffect transition="in" filter="barn(inVertical)">
                                      <p:cBhvr>
                                        <p:cTn id="46" dur="500"/>
                                        <p:tgtEl>
                                          <p:spTgt spid="2161">
                                            <p:txEl>
                                              <p:pRg st="0" end="0"/>
                                            </p:txEl>
                                          </p:spTgt>
                                        </p:tgtEl>
                                      </p:cBhvr>
                                    </p:animEffect>
                                  </p:childTnLst>
                                </p:cTn>
                              </p:par>
                              <p:par>
                                <p:cTn id="47" presetID="16" presetClass="entr" presetSubtype="21" fill="hold" nodeType="withEffect">
                                  <p:stCondLst>
                                    <p:cond delay="0"/>
                                  </p:stCondLst>
                                  <p:childTnLst>
                                    <p:set>
                                      <p:cBhvr>
                                        <p:cTn id="48" dur="1" fill="hold">
                                          <p:stCondLst>
                                            <p:cond delay="0"/>
                                          </p:stCondLst>
                                        </p:cTn>
                                        <p:tgtEl>
                                          <p:spTgt spid="2142"/>
                                        </p:tgtEl>
                                        <p:attrNameLst>
                                          <p:attrName>style.visibility</p:attrName>
                                        </p:attrNameLst>
                                      </p:cBhvr>
                                      <p:to>
                                        <p:strVal val="visible"/>
                                      </p:to>
                                    </p:set>
                                    <p:animEffect transition="in" filter="barn(inVertical)">
                                      <p:cBhvr>
                                        <p:cTn id="49" dur="500"/>
                                        <p:tgtEl>
                                          <p:spTgt spid="2142"/>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2148"/>
                                        </p:tgtEl>
                                        <p:attrNameLst>
                                          <p:attrName>style.visibility</p:attrName>
                                        </p:attrNameLst>
                                      </p:cBhvr>
                                      <p:to>
                                        <p:strVal val="visible"/>
                                      </p:to>
                                    </p:set>
                                    <p:animEffect transition="in" filter="barn(inVertical)">
                                      <p:cBhvr>
                                        <p:cTn id="52" dur="500"/>
                                        <p:tgtEl>
                                          <p:spTgt spid="2148"/>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155">
                                            <p:txEl>
                                              <p:pRg st="0" end="0"/>
                                            </p:txEl>
                                          </p:spTgt>
                                        </p:tgtEl>
                                        <p:attrNameLst>
                                          <p:attrName>style.visibility</p:attrName>
                                        </p:attrNameLst>
                                      </p:cBhvr>
                                      <p:to>
                                        <p:strVal val="visible"/>
                                      </p:to>
                                    </p:set>
                                    <p:animEffect transition="in" filter="barn(inVertical)">
                                      <p:cBhvr>
                                        <p:cTn id="55" dur="500"/>
                                        <p:tgtEl>
                                          <p:spTgt spid="2155">
                                            <p:txEl>
                                              <p:pRg st="0" end="0"/>
                                            </p:txEl>
                                          </p:spTgt>
                                        </p:tgtEl>
                                      </p:cBhvr>
                                    </p:animEffect>
                                  </p:childTnLst>
                                </p:cTn>
                              </p:par>
                              <p:par>
                                <p:cTn id="56" presetID="16" presetClass="entr" presetSubtype="21" fill="hold" nodeType="withEffect">
                                  <p:stCondLst>
                                    <p:cond delay="0"/>
                                  </p:stCondLst>
                                  <p:childTnLst>
                                    <p:set>
                                      <p:cBhvr>
                                        <p:cTn id="57" dur="1" fill="hold">
                                          <p:stCondLst>
                                            <p:cond delay="0"/>
                                          </p:stCondLst>
                                        </p:cTn>
                                        <p:tgtEl>
                                          <p:spTgt spid="2144"/>
                                        </p:tgtEl>
                                        <p:attrNameLst>
                                          <p:attrName>style.visibility</p:attrName>
                                        </p:attrNameLst>
                                      </p:cBhvr>
                                      <p:to>
                                        <p:strVal val="visible"/>
                                      </p:to>
                                    </p:set>
                                    <p:animEffect transition="in" filter="barn(inVertical)">
                                      <p:cBhvr>
                                        <p:cTn id="58" dur="500"/>
                                        <p:tgtEl>
                                          <p:spTgt spid="2144"/>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149"/>
                                        </p:tgtEl>
                                        <p:attrNameLst>
                                          <p:attrName>style.visibility</p:attrName>
                                        </p:attrNameLst>
                                      </p:cBhvr>
                                      <p:to>
                                        <p:strVal val="visible"/>
                                      </p:to>
                                    </p:set>
                                    <p:animEffect transition="in" filter="barn(inVertical)">
                                      <p:cBhvr>
                                        <p:cTn id="61" dur="500"/>
                                        <p:tgtEl>
                                          <p:spTgt spid="2149"/>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157">
                                            <p:txEl>
                                              <p:pRg st="0" end="0"/>
                                            </p:txEl>
                                          </p:spTgt>
                                        </p:tgtEl>
                                        <p:attrNameLst>
                                          <p:attrName>style.visibility</p:attrName>
                                        </p:attrNameLst>
                                      </p:cBhvr>
                                      <p:to>
                                        <p:strVal val="visible"/>
                                      </p:to>
                                    </p:set>
                                    <p:animEffect transition="in" filter="barn(inVertical)">
                                      <p:cBhvr>
                                        <p:cTn id="64" dur="500"/>
                                        <p:tgtEl>
                                          <p:spTgt spid="21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1" grpId="0" animBg="1"/>
      <p:bldP spid="2148" grpId="0"/>
      <p:bldP spid="2149" grpId="0"/>
      <p:bldP spid="2150" grpId="0"/>
      <p:bldP spid="2151" grpId="0"/>
      <p:bldP spid="2152" grpId="0"/>
      <p:bldP spid="2153" grpId="0"/>
      <p:bldP spid="2155" grpId="0" build="p"/>
      <p:bldP spid="2157" grpId="0" build="p"/>
      <p:bldP spid="2159" grpId="0" build="p"/>
      <p:bldP spid="2161" grpId="0" build="p"/>
      <p:bldP spid="2163" grpId="0" build="p"/>
      <p:bldP spid="216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221858" y="-171450"/>
            <a:ext cx="1293944"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000000"/>
                </a:solidFill>
                <a:effectLst/>
                <a:latin typeface="+mj-lt"/>
                <a:cs typeface="Times New Roman" pitchFamily="18" charset="0"/>
              </a:rPr>
              <a:t>Sprint 3 :</a:t>
            </a:r>
            <a:endParaRPr kumimoji="0" lang="en-US" altLang="en-US" sz="11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mj-lt"/>
              <a:cs typeface="Arial" pitchFamily="34" charset="0"/>
            </a:endParaRPr>
          </a:p>
        </p:txBody>
      </p:sp>
      <p:pic>
        <p:nvPicPr>
          <p:cNvPr id="9218" name="Picture 2" descr="https://lh6.googleusercontent.com/JkuvegrtPEyg0Ba5KXVj62wps9GIXXY3AeWGZK4piYyoQevPV2Aebf83Izu8lByokDm00PajvzdQP6M2UcEtOQKrPYIAVlTcTDgjziANtTXS7kC9z4mLayCA9L9uRIr1ALxOIMA"/>
          <p:cNvPicPr>
            <a:picLocks noChangeAspect="1" noChangeArrowheads="1"/>
          </p:cNvPicPr>
          <p:nvPr/>
        </p:nvPicPr>
        <p:blipFill rotWithShape="1">
          <a:blip r:embed="rId2">
            <a:extLst>
              <a:ext uri="{28A0092B-C50C-407E-A947-70E740481C1C}">
                <a14:useLocalDpi xmlns:a14="http://schemas.microsoft.com/office/drawing/2010/main" val="0"/>
              </a:ext>
            </a:extLst>
          </a:blip>
          <a:srcRect l="1588" t="24299" r="9524" b="2103"/>
          <a:stretch/>
        </p:blipFill>
        <p:spPr bwMode="auto">
          <a:xfrm>
            <a:off x="1257300" y="853275"/>
            <a:ext cx="6629400"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270441"/>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00623298"/>
              </p:ext>
            </p:extLst>
          </p:nvPr>
        </p:nvGraphicFramePr>
        <p:xfrm>
          <a:off x="152400" y="1581150"/>
          <a:ext cx="8839200" cy="2514599"/>
        </p:xfrm>
        <a:graphic>
          <a:graphicData uri="http://schemas.openxmlformats.org/drawingml/2006/table">
            <a:tbl>
              <a:tblPr/>
              <a:tblGrid>
                <a:gridCol w="9906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3539456">
                  <a:extLst>
                    <a:ext uri="{9D8B030D-6E8A-4147-A177-3AD203B41FA5}">
                      <a16:colId xmlns:a16="http://schemas.microsoft.com/office/drawing/2014/main" val="20005"/>
                    </a:ext>
                  </a:extLst>
                </a:gridCol>
                <a:gridCol w="727744">
                  <a:extLst>
                    <a:ext uri="{9D8B030D-6E8A-4147-A177-3AD203B41FA5}">
                      <a16:colId xmlns:a16="http://schemas.microsoft.com/office/drawing/2014/main" val="20006"/>
                    </a:ext>
                  </a:extLst>
                </a:gridCol>
              </a:tblGrid>
              <a:tr h="829794">
                <a:tc>
                  <a:txBody>
                    <a:bodyPr/>
                    <a:lstStyle/>
                    <a:p>
                      <a:pPr algn="ctr" rtl="0" fontAlgn="t">
                        <a:spcBef>
                          <a:spcPts val="0"/>
                        </a:spcBef>
                        <a:spcAft>
                          <a:spcPts val="1000"/>
                        </a:spcAft>
                      </a:pPr>
                      <a:r>
                        <a:rPr lang="vi-VN" sz="1400" b="0" i="0" u="none" strike="noStrike" dirty="0">
                          <a:solidFill>
                            <a:schemeClr val="tx1"/>
                          </a:solidFill>
                          <a:effectLst/>
                          <a:latin typeface="+mn-lt"/>
                        </a:rPr>
                        <a:t>Ngày bắt đầu</a:t>
                      </a:r>
                      <a:endParaRPr lang="vi-VN" sz="1400" dirty="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err="1">
                          <a:solidFill>
                            <a:schemeClr val="tx1"/>
                          </a:solidFill>
                          <a:effectLst/>
                          <a:latin typeface="+mn-lt"/>
                        </a:rPr>
                        <a:t>Ngày</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kết</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thúc</a:t>
                      </a:r>
                      <a:endParaRPr lang="en-US" sz="1400" dirty="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err="1">
                          <a:solidFill>
                            <a:schemeClr val="tx1"/>
                          </a:solidFill>
                          <a:effectLst/>
                          <a:latin typeface="+mn-lt"/>
                        </a:rPr>
                        <a:t>Tổng</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số</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giờ</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dự</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kiến</a:t>
                      </a:r>
                      <a:r>
                        <a:rPr lang="en-US" sz="1400" b="0" i="0" u="none" strike="noStrike" dirty="0">
                          <a:solidFill>
                            <a:schemeClr val="tx1"/>
                          </a:solidFill>
                          <a:effectLst/>
                          <a:latin typeface="+mn-lt"/>
                        </a:rPr>
                        <a:t> </a:t>
                      </a:r>
                      <a:endParaRPr lang="en-US" sz="1400" dirty="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Tổng số giờ thực tế </a:t>
                      </a:r>
                      <a:endParaRPr lang="en-US" sz="1400" dirty="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Số task </a:t>
                      </a:r>
                      <a:endParaRPr lang="en-US" sz="1400" dirty="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vi-VN" sz="1400" b="0" i="0" u="none" strike="noStrike">
                          <a:solidFill>
                            <a:schemeClr val="tx1"/>
                          </a:solidFill>
                          <a:effectLst/>
                          <a:latin typeface="+mn-lt"/>
                        </a:rPr>
                        <a:t>Nhận xét biểu đồ  </a:t>
                      </a:r>
                      <a:endParaRPr lang="vi-VN" sz="140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hoàn</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thiện</a:t>
                      </a:r>
                      <a:r>
                        <a:rPr lang="en-US" sz="1400" b="0" i="0" u="none" strike="noStrike" dirty="0">
                          <a:solidFill>
                            <a:schemeClr val="tx1"/>
                          </a:solidFill>
                          <a:effectLst/>
                          <a:latin typeface="+mn-lt"/>
                        </a:rPr>
                        <a:t> </a:t>
                      </a:r>
                      <a:endParaRPr lang="en-US" sz="1400" dirty="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84805">
                <a:tc>
                  <a:txBody>
                    <a:bodyPr/>
                    <a:lstStyle/>
                    <a:p>
                      <a:pPr algn="ctr" rtl="0" fontAlgn="t">
                        <a:spcBef>
                          <a:spcPts val="0"/>
                        </a:spcBef>
                        <a:spcAft>
                          <a:spcPts val="1000"/>
                        </a:spcAft>
                      </a:pPr>
                      <a:r>
                        <a:rPr lang="en-US" sz="1400" b="0" i="0" u="none" strike="noStrike">
                          <a:solidFill>
                            <a:schemeClr val="tx1"/>
                          </a:solidFill>
                          <a:effectLst/>
                          <a:latin typeface="+mn-lt"/>
                        </a:rPr>
                        <a:t>12/4/2021</a:t>
                      </a:r>
                      <a:endParaRPr lang="en-US" sz="140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18/4/2021</a:t>
                      </a:r>
                      <a:endParaRPr lang="en-US" sz="140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32</a:t>
                      </a:r>
                      <a:endParaRPr lang="en-US" sz="1400" dirty="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30</a:t>
                      </a:r>
                      <a:endParaRPr lang="en-US" sz="1400" dirty="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4</a:t>
                      </a:r>
                      <a:endParaRPr lang="en-US" sz="1400" dirty="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1400" b="0" i="0" u="none" strike="noStrike" dirty="0">
                          <a:solidFill>
                            <a:schemeClr val="tx1"/>
                          </a:solidFill>
                          <a:effectLst/>
                          <a:latin typeface="+mn-lt"/>
                        </a:rPr>
                        <a:t>Team chưa hoàn thành hết workload đề ra từ Sprint Planning, một số đầu việc đã được dời sang sprint sau</a:t>
                      </a:r>
                      <a:r>
                        <a:rPr lang="en-US" sz="1400" b="0" i="0" u="none" strike="noStrike" dirty="0">
                          <a:solidFill>
                            <a:schemeClr val="tx1"/>
                          </a:solidFill>
                          <a:effectLst/>
                          <a:latin typeface="+mn-lt"/>
                        </a:rPr>
                        <a:t>. T</a:t>
                      </a:r>
                      <a:r>
                        <a:rPr lang="vi-VN" sz="1400" b="0" i="0" u="none" strike="noStrike" dirty="0">
                          <a:solidFill>
                            <a:schemeClr val="tx1"/>
                          </a:solidFill>
                          <a:effectLst/>
                          <a:latin typeface="+mn-lt"/>
                        </a:rPr>
                        <a:t>uy nhiên, team vẫn có những cải thiện </a:t>
                      </a:r>
                      <a:r>
                        <a:rPr lang="en-US" sz="1400" b="0" i="0" u="none" strike="noStrike" dirty="0">
                          <a:solidFill>
                            <a:schemeClr val="tx1"/>
                          </a:solidFill>
                          <a:effectLst/>
                          <a:latin typeface="+mn-lt"/>
                        </a:rPr>
                        <a:t>và </a:t>
                      </a:r>
                      <a:r>
                        <a:rPr lang="vi-VN" sz="1400" b="0" i="0" u="none" strike="noStrike" dirty="0">
                          <a:solidFill>
                            <a:schemeClr val="tx1"/>
                          </a:solidFill>
                          <a:effectLst/>
                          <a:latin typeface="+mn-lt"/>
                        </a:rPr>
                        <a:t>điều chỉnh nhất định để đạt được mục tiêu cuối cùng là hoàn thành sprint goal</a:t>
                      </a:r>
                      <a:endParaRPr lang="vi-VN" sz="1400" dirty="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95%</a:t>
                      </a:r>
                      <a:endParaRPr lang="en-US" sz="1400" dirty="0">
                        <a:solidFill>
                          <a:schemeClr val="tx1"/>
                        </a:solidFill>
                        <a:effectLst/>
                        <a:latin typeface="+mn-lt"/>
                      </a:endParaRPr>
                    </a:p>
                  </a:txBody>
                  <a:tcPr marL="55300" marR="55300" marT="36867" marB="36867"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1">
            <a:extLst>
              <a:ext uri="{FF2B5EF4-FFF2-40B4-BE49-F238E27FC236}">
                <a16:creationId xmlns:a16="http://schemas.microsoft.com/office/drawing/2014/main" id="{79A9DDF1-34D6-4452-828A-276CFAA76DC2}"/>
              </a:ext>
            </a:extLst>
          </p:cNvPr>
          <p:cNvSpPr>
            <a:spLocks noChangeArrowheads="1"/>
          </p:cNvSpPr>
          <p:nvPr/>
        </p:nvSpPr>
        <p:spPr bwMode="auto">
          <a:xfrm>
            <a:off x="1143000" y="514350"/>
            <a:ext cx="1293944"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000000"/>
                </a:solidFill>
                <a:effectLst/>
                <a:latin typeface="+mj-lt"/>
                <a:cs typeface="Times New Roman" pitchFamily="18" charset="0"/>
              </a:rPr>
              <a:t>Sprint </a:t>
            </a:r>
            <a:r>
              <a:rPr lang="en-US" altLang="en-US" sz="2000" b="1" dirty="0">
                <a:latin typeface="+mj-lt"/>
                <a:cs typeface="Times New Roman" pitchFamily="18" charset="0"/>
              </a:rPr>
              <a:t>4</a:t>
            </a:r>
            <a:r>
              <a:rPr kumimoji="0" lang="en-US" altLang="en-US" sz="2000" b="1" i="0" u="none" strike="noStrike" cap="none" normalizeH="0" baseline="0" dirty="0">
                <a:ln>
                  <a:noFill/>
                </a:ln>
                <a:solidFill>
                  <a:srgbClr val="000000"/>
                </a:solidFill>
                <a:effectLst/>
                <a:latin typeface="+mj-lt"/>
                <a:cs typeface="Times New Roman" pitchFamily="18" charset="0"/>
              </a:rPr>
              <a:t> :</a:t>
            </a:r>
            <a:endParaRPr kumimoji="0" lang="en-US" altLang="en-US" sz="11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mj-lt"/>
              <a:cs typeface="Arial" pitchFamily="34" charset="0"/>
            </a:endParaRPr>
          </a:p>
        </p:txBody>
      </p:sp>
    </p:spTree>
    <p:extLst>
      <p:ext uri="{BB962C8B-B14F-4D97-AF65-F5344CB8AC3E}">
        <p14:creationId xmlns:p14="http://schemas.microsoft.com/office/powerpoint/2010/main" val="2358077872"/>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1446882" y="48783"/>
            <a:ext cx="129394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000000"/>
                </a:solidFill>
                <a:effectLst/>
                <a:latin typeface="+mj-lt"/>
                <a:cs typeface="Times New Roman" pitchFamily="18" charset="0"/>
              </a:rPr>
              <a:t>Sprint 4 :</a:t>
            </a:r>
            <a:endParaRPr kumimoji="0" lang="en-US" altLang="en-US" sz="20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j-lt"/>
              <a:cs typeface="Arial" pitchFamily="34" charset="0"/>
            </a:endParaRPr>
          </a:p>
        </p:txBody>
      </p:sp>
      <p:sp>
        <p:nvSpPr>
          <p:cNvPr id="7" name="Rectangle 2"/>
          <p:cNvSpPr>
            <a:spLocks noChangeArrowheads="1"/>
          </p:cNvSpPr>
          <p:nvPr/>
        </p:nvSpPr>
        <p:spPr bwMode="auto">
          <a:xfrm>
            <a:off x="2366963" y="11525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pic>
        <p:nvPicPr>
          <p:cNvPr id="10244" name="Picture 4" descr="https://lh5.googleusercontent.com/zqnxtTlVdoHjVqUb_6ZGrEFqDTAjtZgrEgLooiO8wdjQoQ9t144KZ0DQm7g5ayGxpWwvNynsVn0JQbpFmKUjQsU853CGxkoZe3xUlIAT0aSPAwRbhxIt1-jhf5VZAL4vExbOFWQ"/>
          <p:cNvPicPr>
            <a:picLocks noChangeAspect="1" noChangeArrowheads="1"/>
          </p:cNvPicPr>
          <p:nvPr/>
        </p:nvPicPr>
        <p:blipFill rotWithShape="1">
          <a:blip r:embed="rId2">
            <a:extLst>
              <a:ext uri="{28A0092B-C50C-407E-A947-70E740481C1C}">
                <a14:useLocalDpi xmlns:a14="http://schemas.microsoft.com/office/drawing/2010/main" val="0"/>
              </a:ext>
            </a:extLst>
          </a:blip>
          <a:srcRect t="17151" r="10356" b="4347"/>
          <a:stretch/>
        </p:blipFill>
        <p:spPr bwMode="auto">
          <a:xfrm>
            <a:off x="1447800" y="853275"/>
            <a:ext cx="6553199" cy="4033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55872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CB8FF83-22B0-4A09-BE32-817D7B633301}"/>
              </a:ext>
            </a:extLst>
          </p:cNvPr>
          <p:cNvGraphicFramePr>
            <a:graphicFrameLocks noGrp="1"/>
          </p:cNvGraphicFramePr>
          <p:nvPr>
            <p:extLst>
              <p:ext uri="{D42A27DB-BD31-4B8C-83A1-F6EECF244321}">
                <p14:modId xmlns:p14="http://schemas.microsoft.com/office/powerpoint/2010/main" val="698067897"/>
              </p:ext>
            </p:extLst>
          </p:nvPr>
        </p:nvGraphicFramePr>
        <p:xfrm>
          <a:off x="152400" y="1885950"/>
          <a:ext cx="8762999" cy="2103120"/>
        </p:xfrm>
        <a:graphic>
          <a:graphicData uri="http://schemas.openxmlformats.org/drawingml/2006/table">
            <a:tbl>
              <a:tblPr/>
              <a:tblGrid>
                <a:gridCol w="1011943">
                  <a:extLst>
                    <a:ext uri="{9D8B030D-6E8A-4147-A177-3AD203B41FA5}">
                      <a16:colId xmlns:a16="http://schemas.microsoft.com/office/drawing/2014/main" val="20000"/>
                    </a:ext>
                  </a:extLst>
                </a:gridCol>
                <a:gridCol w="1033474">
                  <a:extLst>
                    <a:ext uri="{9D8B030D-6E8A-4147-A177-3AD203B41FA5}">
                      <a16:colId xmlns:a16="http://schemas.microsoft.com/office/drawing/2014/main" val="20001"/>
                    </a:ext>
                  </a:extLst>
                </a:gridCol>
                <a:gridCol w="1033474">
                  <a:extLst>
                    <a:ext uri="{9D8B030D-6E8A-4147-A177-3AD203B41FA5}">
                      <a16:colId xmlns:a16="http://schemas.microsoft.com/office/drawing/2014/main" val="20002"/>
                    </a:ext>
                  </a:extLst>
                </a:gridCol>
                <a:gridCol w="1033474">
                  <a:extLst>
                    <a:ext uri="{9D8B030D-6E8A-4147-A177-3AD203B41FA5}">
                      <a16:colId xmlns:a16="http://schemas.microsoft.com/office/drawing/2014/main" val="20003"/>
                    </a:ext>
                  </a:extLst>
                </a:gridCol>
                <a:gridCol w="861229">
                  <a:extLst>
                    <a:ext uri="{9D8B030D-6E8A-4147-A177-3AD203B41FA5}">
                      <a16:colId xmlns:a16="http://schemas.microsoft.com/office/drawing/2014/main" val="20004"/>
                    </a:ext>
                  </a:extLst>
                </a:gridCol>
                <a:gridCol w="2755931">
                  <a:extLst>
                    <a:ext uri="{9D8B030D-6E8A-4147-A177-3AD203B41FA5}">
                      <a16:colId xmlns:a16="http://schemas.microsoft.com/office/drawing/2014/main" val="20005"/>
                    </a:ext>
                  </a:extLst>
                </a:gridCol>
                <a:gridCol w="1033474">
                  <a:extLst>
                    <a:ext uri="{9D8B030D-6E8A-4147-A177-3AD203B41FA5}">
                      <a16:colId xmlns:a16="http://schemas.microsoft.com/office/drawing/2014/main" val="20006"/>
                    </a:ext>
                  </a:extLst>
                </a:gridCol>
              </a:tblGrid>
              <a:tr h="0">
                <a:tc>
                  <a:txBody>
                    <a:bodyPr/>
                    <a:lstStyle/>
                    <a:p>
                      <a:pPr algn="ctr" rtl="0" fontAlgn="t">
                        <a:spcBef>
                          <a:spcPts val="0"/>
                        </a:spcBef>
                        <a:spcAft>
                          <a:spcPts val="1000"/>
                        </a:spcAft>
                      </a:pPr>
                      <a:r>
                        <a:rPr lang="vi-VN" sz="1400" b="0" i="0" u="none" strike="noStrike" dirty="0">
                          <a:solidFill>
                            <a:schemeClr val="tx1"/>
                          </a:solidFill>
                          <a:effectLst/>
                          <a:latin typeface="+mn-lt"/>
                        </a:rPr>
                        <a:t>Ngày bắt đầu</a:t>
                      </a:r>
                      <a:endParaRPr lang="vi-VN"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err="1">
                          <a:solidFill>
                            <a:schemeClr val="tx1"/>
                          </a:solidFill>
                          <a:effectLst/>
                          <a:latin typeface="+mn-lt"/>
                        </a:rPr>
                        <a:t>Ngày</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kết</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thúc</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err="1">
                          <a:solidFill>
                            <a:schemeClr val="tx1"/>
                          </a:solidFill>
                          <a:effectLst/>
                          <a:latin typeface="+mn-lt"/>
                        </a:rPr>
                        <a:t>Tổng</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số</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giờ</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dự</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kiến</a:t>
                      </a:r>
                      <a:r>
                        <a:rPr lang="en-US" sz="1400" b="0" i="0" u="none" strike="noStrike" dirty="0">
                          <a:solidFill>
                            <a:schemeClr val="tx1"/>
                          </a:solidFill>
                          <a:effectLst/>
                          <a:latin typeface="+mn-lt"/>
                        </a:rPr>
                        <a:t> </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err="1">
                          <a:solidFill>
                            <a:schemeClr val="tx1"/>
                          </a:solidFill>
                          <a:effectLst/>
                          <a:latin typeface="+mn-lt"/>
                        </a:rPr>
                        <a:t>Tổng</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số</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giờ</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thực</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tế</a:t>
                      </a:r>
                      <a:r>
                        <a:rPr lang="en-US" sz="1400" b="0" i="0" u="none" strike="noStrike" dirty="0">
                          <a:solidFill>
                            <a:schemeClr val="tx1"/>
                          </a:solidFill>
                          <a:effectLst/>
                          <a:latin typeface="+mn-lt"/>
                        </a:rPr>
                        <a:t> </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err="1">
                          <a:solidFill>
                            <a:schemeClr val="tx1"/>
                          </a:solidFill>
                          <a:effectLst/>
                          <a:latin typeface="+mn-lt"/>
                        </a:rPr>
                        <a:t>Số</a:t>
                      </a:r>
                      <a:r>
                        <a:rPr lang="en-US" sz="1400" b="0" i="0" u="none" strike="noStrike" dirty="0">
                          <a:solidFill>
                            <a:schemeClr val="tx1"/>
                          </a:solidFill>
                          <a:effectLst/>
                          <a:latin typeface="+mn-lt"/>
                        </a:rPr>
                        <a:t> task </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vi-VN" sz="1400" b="0" i="0" u="none" strike="noStrike" dirty="0">
                          <a:solidFill>
                            <a:schemeClr val="tx1"/>
                          </a:solidFill>
                          <a:effectLst/>
                          <a:latin typeface="+mn-lt"/>
                        </a:rPr>
                        <a:t>Nhận xét biểu đồ </a:t>
                      </a:r>
                      <a:endParaRPr lang="vi-VN"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 hoàn thiện </a:t>
                      </a:r>
                      <a:endParaRPr lang="en-US" sz="140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rtl="0" fontAlgn="t">
                        <a:spcBef>
                          <a:spcPts val="0"/>
                        </a:spcBef>
                        <a:spcAft>
                          <a:spcPts val="1000"/>
                        </a:spcAft>
                      </a:pPr>
                      <a:r>
                        <a:rPr lang="en-US" sz="1400" b="0" i="0" u="none" strike="noStrike">
                          <a:solidFill>
                            <a:schemeClr val="tx1"/>
                          </a:solidFill>
                          <a:effectLst/>
                          <a:latin typeface="+mn-lt"/>
                        </a:rPr>
                        <a:t>19/4/2021</a:t>
                      </a:r>
                      <a:endParaRPr lang="en-US" sz="140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25/4/2021</a:t>
                      </a:r>
                      <a:endParaRPr lang="en-US" sz="140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35</a:t>
                      </a:r>
                      <a:endParaRPr lang="en-US" sz="140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33</a:t>
                      </a:r>
                      <a:endParaRPr lang="en-US" sz="140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5</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1400" b="0" i="0" u="none" strike="noStrike" cap="none" dirty="0">
                          <a:solidFill>
                            <a:schemeClr val="tx1"/>
                          </a:solidFill>
                          <a:effectLst/>
                          <a:latin typeface="+mn-lt"/>
                          <a:ea typeface="+mn-ea"/>
                          <a:cs typeface="+mn-cs"/>
                          <a:sym typeface="Arial"/>
                        </a:rPr>
                        <a:t>Pattern cho thấy team không hoàn thành</a:t>
                      </a:r>
                      <a:r>
                        <a:rPr lang="en-US" sz="1400" b="0" i="0" u="none" strike="noStrike" cap="none" dirty="0">
                          <a:solidFill>
                            <a:schemeClr val="tx1"/>
                          </a:solidFill>
                          <a:effectLst/>
                          <a:latin typeface="+mn-lt"/>
                          <a:ea typeface="+mn-ea"/>
                          <a:cs typeface="+mn-cs"/>
                          <a:sym typeface="Arial"/>
                        </a:rPr>
                        <a:t> mục tiêu chính của</a:t>
                      </a:r>
                      <a:r>
                        <a:rPr lang="vi-VN" sz="1400" b="0" i="0" u="none" strike="noStrike" cap="none" dirty="0">
                          <a:solidFill>
                            <a:schemeClr val="tx1"/>
                          </a:solidFill>
                          <a:effectLst/>
                          <a:latin typeface="+mn-lt"/>
                          <a:ea typeface="+mn-ea"/>
                          <a:cs typeface="+mn-cs"/>
                          <a:sym typeface="Arial"/>
                        </a:rPr>
                        <a:t> sprin</a:t>
                      </a:r>
                      <a:r>
                        <a:rPr lang="en-US" sz="1400" b="0" i="0" u="none" strike="noStrike" cap="none" dirty="0">
                          <a:solidFill>
                            <a:schemeClr val="tx1"/>
                          </a:solidFill>
                          <a:effectLst/>
                          <a:latin typeface="+mn-lt"/>
                          <a:ea typeface="+mn-ea"/>
                          <a:cs typeface="+mn-cs"/>
                          <a:sym typeface="Arial"/>
                        </a:rPr>
                        <a:t>t</a:t>
                      </a:r>
                      <a:r>
                        <a:rPr lang="vi-VN" sz="1400" b="0" i="0" u="none" strike="noStrike" cap="none" dirty="0">
                          <a:solidFill>
                            <a:schemeClr val="tx1"/>
                          </a:solidFill>
                          <a:effectLst/>
                          <a:latin typeface="+mn-lt"/>
                          <a:ea typeface="+mn-ea"/>
                          <a:cs typeface="+mn-cs"/>
                          <a:sym typeface="Arial"/>
                        </a:rPr>
                        <a:t> đúng hạn</a:t>
                      </a:r>
                      <a:r>
                        <a:rPr lang="en-US" sz="1400" b="0" i="0" u="none" strike="noStrike" cap="none" dirty="0">
                          <a:solidFill>
                            <a:schemeClr val="tx1"/>
                          </a:solidFill>
                          <a:effectLst/>
                          <a:latin typeface="+mn-lt"/>
                          <a:ea typeface="+mn-ea"/>
                          <a:cs typeface="+mn-cs"/>
                          <a:sym typeface="Arial"/>
                        </a:rPr>
                        <a:t> dẫn đến </a:t>
                      </a:r>
                      <a:r>
                        <a:rPr lang="vi-VN" sz="1400" b="0" i="0" u="none" strike="noStrike" cap="none" dirty="0">
                          <a:solidFill>
                            <a:schemeClr val="tx1"/>
                          </a:solidFill>
                          <a:effectLst/>
                          <a:latin typeface="+mn-lt"/>
                          <a:ea typeface="+mn-ea"/>
                          <a:cs typeface="+mn-cs"/>
                          <a:sym typeface="Arial"/>
                        </a:rPr>
                        <a:t>sprint thiếu những điều chỉnh cần thiết khi vấp phải rủi ro, vấn đề phát sinh</a:t>
                      </a:r>
                      <a:endParaRPr lang="vi-VN"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100%</a:t>
                      </a:r>
                      <a:endParaRPr lang="en-US" sz="1400"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Rectangle 1">
            <a:extLst>
              <a:ext uri="{FF2B5EF4-FFF2-40B4-BE49-F238E27FC236}">
                <a16:creationId xmlns:a16="http://schemas.microsoft.com/office/drawing/2014/main" id="{825637FF-D1C9-4845-AB5A-10972E872CE1}"/>
              </a:ext>
            </a:extLst>
          </p:cNvPr>
          <p:cNvSpPr>
            <a:spLocks noChangeArrowheads="1"/>
          </p:cNvSpPr>
          <p:nvPr/>
        </p:nvSpPr>
        <p:spPr bwMode="auto">
          <a:xfrm>
            <a:off x="1066800" y="940586"/>
            <a:ext cx="129394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000000"/>
                </a:solidFill>
                <a:effectLst/>
                <a:latin typeface="+mj-lt"/>
                <a:cs typeface="Times New Roman" pitchFamily="18" charset="0"/>
              </a:rPr>
              <a:t>Sprint 5 :</a:t>
            </a:r>
            <a:endParaRPr kumimoji="0" lang="en-US" altLang="en-US" sz="20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j-lt"/>
              <a:cs typeface="Arial" pitchFamily="34" charset="0"/>
            </a:endParaRPr>
          </a:p>
        </p:txBody>
      </p:sp>
    </p:spTree>
    <p:extLst>
      <p:ext uri="{BB962C8B-B14F-4D97-AF65-F5344CB8AC3E}">
        <p14:creationId xmlns:p14="http://schemas.microsoft.com/office/powerpoint/2010/main" val="173649255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295400" y="93019"/>
            <a:ext cx="129394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rgbClr val="000000"/>
                </a:solidFill>
                <a:effectLst/>
                <a:latin typeface="+mj-lt"/>
                <a:cs typeface="Times New Roman" pitchFamily="18" charset="0"/>
              </a:rPr>
              <a:t>Sprint 5 :</a:t>
            </a:r>
            <a:endParaRPr kumimoji="0" lang="en-US" altLang="en-US" sz="2000" b="0" i="0" u="none" strike="noStrike" cap="none" normalizeH="0" baseline="0" dirty="0">
              <a:ln>
                <a:noFill/>
              </a:ln>
              <a:solidFill>
                <a:schemeClr val="tx1"/>
              </a:solidFill>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mj-lt"/>
              <a:cs typeface="Arial" pitchFamily="34" charset="0"/>
            </a:endParaRPr>
          </a:p>
        </p:txBody>
      </p:sp>
      <p:sp>
        <p:nvSpPr>
          <p:cNvPr id="5" name="Rectangle 1"/>
          <p:cNvSpPr>
            <a:spLocks noChangeArrowheads="1"/>
          </p:cNvSpPr>
          <p:nvPr/>
        </p:nvSpPr>
        <p:spPr bwMode="auto">
          <a:xfrm>
            <a:off x="1838325" y="19161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pic>
        <p:nvPicPr>
          <p:cNvPr id="11267" name="Picture 3" descr="https://lh6.googleusercontent.com/lJ_8FddTn2XciHNp01bzkyHyJm6oPOZPSqFOLJaQKEb_N2eHTrZ3qcB02reACoAPYzi2sO7J-KqM4fh4YXdjhJLcVfl8XBTHTCgyDMAV-UXmKLcILYcW-QJDdnIusrVoSN-YJs4"/>
          <p:cNvPicPr>
            <a:picLocks noChangeAspect="1" noChangeArrowheads="1"/>
          </p:cNvPicPr>
          <p:nvPr/>
        </p:nvPicPr>
        <p:blipFill rotWithShape="1">
          <a:blip r:embed="rId2">
            <a:extLst>
              <a:ext uri="{28A0092B-C50C-407E-A947-70E740481C1C}">
                <a14:useLocalDpi xmlns:a14="http://schemas.microsoft.com/office/drawing/2010/main" val="0"/>
              </a:ext>
            </a:extLst>
          </a:blip>
          <a:srcRect t="17095" r="9677" b="5231"/>
          <a:stretch/>
        </p:blipFill>
        <p:spPr bwMode="auto">
          <a:xfrm>
            <a:off x="1066800" y="788634"/>
            <a:ext cx="7010400" cy="420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865225"/>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247506408"/>
              </p:ext>
            </p:extLst>
          </p:nvPr>
        </p:nvGraphicFramePr>
        <p:xfrm>
          <a:off x="342900" y="1123950"/>
          <a:ext cx="8458199" cy="3169920"/>
        </p:xfrm>
        <a:graphic>
          <a:graphicData uri="http://schemas.openxmlformats.org/drawingml/2006/table">
            <a:tbl>
              <a:tblPr/>
              <a:tblGrid>
                <a:gridCol w="1355669">
                  <a:extLst>
                    <a:ext uri="{9D8B030D-6E8A-4147-A177-3AD203B41FA5}">
                      <a16:colId xmlns:a16="http://schemas.microsoft.com/office/drawing/2014/main" val="20000"/>
                    </a:ext>
                  </a:extLst>
                </a:gridCol>
                <a:gridCol w="1326198">
                  <a:extLst>
                    <a:ext uri="{9D8B030D-6E8A-4147-A177-3AD203B41FA5}">
                      <a16:colId xmlns:a16="http://schemas.microsoft.com/office/drawing/2014/main" val="20001"/>
                    </a:ext>
                  </a:extLst>
                </a:gridCol>
                <a:gridCol w="898868">
                  <a:extLst>
                    <a:ext uri="{9D8B030D-6E8A-4147-A177-3AD203B41FA5}">
                      <a16:colId xmlns:a16="http://schemas.microsoft.com/office/drawing/2014/main" val="20002"/>
                    </a:ext>
                  </a:extLst>
                </a:gridCol>
                <a:gridCol w="839926">
                  <a:extLst>
                    <a:ext uri="{9D8B030D-6E8A-4147-A177-3AD203B41FA5}">
                      <a16:colId xmlns:a16="http://schemas.microsoft.com/office/drawing/2014/main" val="20003"/>
                    </a:ext>
                  </a:extLst>
                </a:gridCol>
                <a:gridCol w="692570">
                  <a:extLst>
                    <a:ext uri="{9D8B030D-6E8A-4147-A177-3AD203B41FA5}">
                      <a16:colId xmlns:a16="http://schemas.microsoft.com/office/drawing/2014/main" val="20004"/>
                    </a:ext>
                  </a:extLst>
                </a:gridCol>
                <a:gridCol w="2505042">
                  <a:extLst>
                    <a:ext uri="{9D8B030D-6E8A-4147-A177-3AD203B41FA5}">
                      <a16:colId xmlns:a16="http://schemas.microsoft.com/office/drawing/2014/main" val="20005"/>
                    </a:ext>
                  </a:extLst>
                </a:gridCol>
                <a:gridCol w="839926">
                  <a:extLst>
                    <a:ext uri="{9D8B030D-6E8A-4147-A177-3AD203B41FA5}">
                      <a16:colId xmlns:a16="http://schemas.microsoft.com/office/drawing/2014/main" val="20006"/>
                    </a:ext>
                  </a:extLst>
                </a:gridCol>
              </a:tblGrid>
              <a:tr h="0">
                <a:tc>
                  <a:txBody>
                    <a:bodyPr/>
                    <a:lstStyle/>
                    <a:p>
                      <a:pPr algn="ctr" rtl="0" fontAlgn="t">
                        <a:spcBef>
                          <a:spcPts val="0"/>
                        </a:spcBef>
                        <a:spcAft>
                          <a:spcPts val="1000"/>
                        </a:spcAft>
                      </a:pPr>
                      <a:r>
                        <a:rPr lang="vi-VN" sz="1400" b="0" i="0" u="none" strike="noStrike" dirty="0">
                          <a:solidFill>
                            <a:schemeClr val="tx1"/>
                          </a:solidFill>
                          <a:effectLst/>
                          <a:latin typeface="+mn-lt"/>
                        </a:rPr>
                        <a:t>Ngày bắt đầu</a:t>
                      </a:r>
                      <a:endParaRPr lang="vi-VN"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Ngày kết thúc</a:t>
                      </a:r>
                      <a:endParaRPr lang="en-US">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Tổng số giờ dự kiến </a:t>
                      </a:r>
                      <a:endParaRPr lang="en-US">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err="1">
                          <a:solidFill>
                            <a:schemeClr val="tx1"/>
                          </a:solidFill>
                          <a:effectLst/>
                          <a:latin typeface="+mn-lt"/>
                        </a:rPr>
                        <a:t>Tổng</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số</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giờ</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thực</a:t>
                      </a:r>
                      <a:r>
                        <a:rPr lang="en-US" sz="1400" b="0" i="0" u="none" strike="noStrike" dirty="0">
                          <a:solidFill>
                            <a:schemeClr val="tx1"/>
                          </a:solidFill>
                          <a:effectLst/>
                          <a:latin typeface="+mn-lt"/>
                        </a:rPr>
                        <a:t> </a:t>
                      </a:r>
                      <a:r>
                        <a:rPr lang="en-US" sz="1400" b="0" i="0" u="none" strike="noStrike" dirty="0" err="1">
                          <a:solidFill>
                            <a:schemeClr val="tx1"/>
                          </a:solidFill>
                          <a:effectLst/>
                          <a:latin typeface="+mn-lt"/>
                        </a:rPr>
                        <a:t>tế</a:t>
                      </a:r>
                      <a:r>
                        <a:rPr lang="en-US" sz="1400" b="0" i="0" u="none" strike="noStrike" dirty="0">
                          <a:solidFill>
                            <a:schemeClr val="tx1"/>
                          </a:solidFill>
                          <a:effectLst/>
                          <a:latin typeface="+mn-lt"/>
                        </a:rPr>
                        <a:t> </a:t>
                      </a:r>
                      <a:endParaRPr lang="en-US"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Số task </a:t>
                      </a:r>
                      <a:endParaRPr lang="en-US">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vi-VN" sz="1400" b="0" i="0" u="none" strike="noStrike">
                          <a:solidFill>
                            <a:schemeClr val="tx1"/>
                          </a:solidFill>
                          <a:effectLst/>
                          <a:latin typeface="+mn-lt"/>
                        </a:rPr>
                        <a:t>Nhận xét biểu đồ  </a:t>
                      </a:r>
                      <a:endParaRPr lang="vi-VN">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 hoàn thiện </a:t>
                      </a:r>
                      <a:endParaRPr lang="en-US">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rtl="0" fontAlgn="t">
                        <a:spcBef>
                          <a:spcPts val="0"/>
                        </a:spcBef>
                        <a:spcAft>
                          <a:spcPts val="1000"/>
                        </a:spcAft>
                      </a:pPr>
                      <a:r>
                        <a:rPr lang="en-US" sz="1400" b="0" i="0" u="none" strike="noStrike">
                          <a:solidFill>
                            <a:schemeClr val="tx1"/>
                          </a:solidFill>
                          <a:effectLst/>
                          <a:latin typeface="+mn-lt"/>
                        </a:rPr>
                        <a:t>19/4/2021</a:t>
                      </a:r>
                      <a:endParaRPr lang="en-US">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25/4/2021</a:t>
                      </a:r>
                      <a:endParaRPr lang="en-US">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46</a:t>
                      </a:r>
                      <a:endParaRPr lang="en-US">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42</a:t>
                      </a:r>
                      <a:endParaRPr lang="en-US"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a:solidFill>
                            <a:schemeClr val="tx1"/>
                          </a:solidFill>
                          <a:effectLst/>
                          <a:latin typeface="+mn-lt"/>
                        </a:rPr>
                        <a:t>8</a:t>
                      </a:r>
                      <a:endParaRPr lang="en-US">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vi-VN" sz="1400" b="0" i="0" u="none" strike="noStrike" cap="none" dirty="0">
                          <a:solidFill>
                            <a:schemeClr val="tx1"/>
                          </a:solidFill>
                          <a:effectLst/>
                          <a:latin typeface="+mn-lt"/>
                          <a:ea typeface="+mn-ea"/>
                          <a:cs typeface="+mn-cs"/>
                          <a:sym typeface="Arial"/>
                        </a:rPr>
                        <a:t>Pattern cho thấy việc estimate task không được thực hiện trong buổi sprint planning, mà tới giữa sprint team mới có task; nguyên nhân do PO không chuẩn bị task kịp</a:t>
                      </a:r>
                      <a:r>
                        <a:rPr lang="en-US" sz="1400" b="0" i="0" u="none" strike="noStrike" cap="none" dirty="0">
                          <a:solidFill>
                            <a:schemeClr val="tx1"/>
                          </a:solidFill>
                          <a:effectLst/>
                          <a:latin typeface="+mn-lt"/>
                          <a:ea typeface="+mn-ea"/>
                          <a:cs typeface="+mn-cs"/>
                          <a:sym typeface="Arial"/>
                        </a:rPr>
                        <a:t> và chưa thống nhất với team dẫn đến </a:t>
                      </a:r>
                      <a:r>
                        <a:rPr lang="vi-VN" sz="1400" b="0" i="0" u="none" strike="noStrike" cap="none" dirty="0">
                          <a:solidFill>
                            <a:schemeClr val="tx1"/>
                          </a:solidFill>
                          <a:effectLst/>
                          <a:latin typeface="+mn-lt"/>
                          <a:ea typeface="+mn-ea"/>
                          <a:cs typeface="+mn-cs"/>
                          <a:sym typeface="Arial"/>
                        </a:rPr>
                        <a:t>team thiếu thông tin, chưa thể hoàn thành estimate trong buổi sprint planning</a:t>
                      </a:r>
                      <a:endParaRPr lang="vi-VN"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t">
                        <a:spcBef>
                          <a:spcPts val="0"/>
                        </a:spcBef>
                        <a:spcAft>
                          <a:spcPts val="1000"/>
                        </a:spcAft>
                      </a:pPr>
                      <a:r>
                        <a:rPr lang="en-US" sz="1400" b="0" i="0" u="none" strike="noStrike" dirty="0">
                          <a:solidFill>
                            <a:schemeClr val="tx1"/>
                          </a:solidFill>
                          <a:effectLst/>
                          <a:latin typeface="+mn-lt"/>
                        </a:rPr>
                        <a:t>100%</a:t>
                      </a:r>
                      <a:endParaRPr lang="en-US" dirty="0">
                        <a:solidFill>
                          <a:schemeClr val="tx1"/>
                        </a:solidFill>
                        <a:effectLst/>
                        <a:latin typeface="+mn-lt"/>
                      </a:endParaRPr>
                    </a:p>
                  </a:txBody>
                  <a:tcPr marL="68580" marR="6858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Rectangle 1"/>
          <p:cNvSpPr>
            <a:spLocks noChangeArrowheads="1"/>
          </p:cNvSpPr>
          <p:nvPr/>
        </p:nvSpPr>
        <p:spPr bwMode="auto">
          <a:xfrm>
            <a:off x="1838325" y="1701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itchFamily="34" charset="0"/>
                <a:cs typeface="Arial" pitchFamily="34" charset="0"/>
              </a:rPr>
            </a:br>
            <a:endParaRPr kumimoji="0" lang="en-US" altLang="en-US" sz="1800" b="0" i="0" u="none" strike="noStrike" cap="none" normalizeH="0" baseline="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sp>
        <p:nvSpPr>
          <p:cNvPr id="6" name="Rectangle 1">
            <a:extLst>
              <a:ext uri="{FF2B5EF4-FFF2-40B4-BE49-F238E27FC236}">
                <a16:creationId xmlns:a16="http://schemas.microsoft.com/office/drawing/2014/main" id="{17D7E5DE-14FF-4E43-B6A1-0BF20B63A150}"/>
              </a:ext>
            </a:extLst>
          </p:cNvPr>
          <p:cNvSpPr>
            <a:spLocks noChangeArrowheads="1"/>
          </p:cNvSpPr>
          <p:nvPr/>
        </p:nvSpPr>
        <p:spPr bwMode="auto">
          <a:xfrm>
            <a:off x="1121622" y="613548"/>
            <a:ext cx="14334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000000"/>
                </a:solidFill>
                <a:effectLst/>
                <a:latin typeface="Times New Roman" pitchFamily="18" charset="0"/>
                <a:cs typeface="Times New Roman" pitchFamily="18" charset="0"/>
              </a:rPr>
              <a:t>Sprint 6 :</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58707389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95339" y="361950"/>
            <a:ext cx="14334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000000"/>
                </a:solidFill>
                <a:effectLst/>
                <a:latin typeface="Times New Roman" pitchFamily="18" charset="0"/>
                <a:cs typeface="Times New Roman" pitchFamily="18" charset="0"/>
              </a:rPr>
              <a:t>Sprint 6 :</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pic>
        <p:nvPicPr>
          <p:cNvPr id="13314" name="Picture 2" descr="https://lh3.googleusercontent.com/PhJIcSOtxatYIgtydZbklENwNwBjCSPbwY7wbFkDJeGs1LVD_acjYA3Sv_j7qpEDTThGjjFTaRuHnfyDbCd2Zy8FHjta2CV_WvaNDcWxVCufan85riscRqJKXCMRd7pflSpTWVU"/>
          <p:cNvPicPr>
            <a:picLocks noChangeAspect="1" noChangeArrowheads="1"/>
          </p:cNvPicPr>
          <p:nvPr/>
        </p:nvPicPr>
        <p:blipFill rotWithShape="1">
          <a:blip r:embed="rId2">
            <a:extLst>
              <a:ext uri="{28A0092B-C50C-407E-A947-70E740481C1C}">
                <a14:useLocalDpi xmlns:a14="http://schemas.microsoft.com/office/drawing/2010/main" val="0"/>
              </a:ext>
            </a:extLst>
          </a:blip>
          <a:srcRect t="19093" r="10356" b="4535"/>
          <a:stretch/>
        </p:blipFill>
        <p:spPr bwMode="auto">
          <a:xfrm>
            <a:off x="1195339" y="971549"/>
            <a:ext cx="6444157" cy="3905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574726"/>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187" name="Google Shape;2187;p43"/>
          <p:cNvSpPr txBox="1">
            <a:spLocks noGrp="1"/>
          </p:cNvSpPr>
          <p:nvPr>
            <p:ph type="ctrTitle"/>
          </p:nvPr>
        </p:nvSpPr>
        <p:spPr>
          <a:xfrm>
            <a:off x="1943100" y="3028950"/>
            <a:ext cx="5257800" cy="792900"/>
          </a:xfrm>
          <a:prstGeom prst="rect">
            <a:avLst/>
          </a:prstGeom>
        </p:spPr>
        <p:txBody>
          <a:bodyPr spcFirstLastPara="1" wrap="square" lIns="91425" tIns="91425" rIns="91425" bIns="91425" anchor="ctr" anchorCtr="0">
            <a:noAutofit/>
          </a:bodyPr>
          <a:lstStyle/>
          <a:p>
            <a:pPr lvl="0"/>
            <a:r>
              <a:rPr lang="en-GB" b="1" dirty="0">
                <a:latin typeface="Open Sans" panose="020B0606030504020204" pitchFamily="34" charset="0"/>
                <a:ea typeface="Open Sans" panose="020B0606030504020204" pitchFamily="34" charset="0"/>
                <a:cs typeface="Open Sans" panose="020B0606030504020204" pitchFamily="34" charset="0"/>
              </a:rPr>
              <a:t>THỐNG KÊ EFFORT DỰ ÁN</a:t>
            </a:r>
            <a:endParaRPr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6820220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ctrTitle" idx="15"/>
          </p:nvPr>
        </p:nvSpPr>
        <p:spPr>
          <a:xfrm>
            <a:off x="2057399" y="361950"/>
            <a:ext cx="5029200" cy="425400"/>
          </a:xfrm>
        </p:spPr>
        <p:txBody>
          <a:bodyPr/>
          <a:lstStyle/>
          <a:p>
            <a:r>
              <a:rPr lang="en-GB" sz="2000" b="1" dirty="0" err="1">
                <a:latin typeface="+mj-lt"/>
                <a:cs typeface="Times New Roman" panose="02020603050405020304" pitchFamily="18" charset="0"/>
              </a:rPr>
              <a:t>Thống</a:t>
            </a:r>
            <a:r>
              <a:rPr lang="en-GB" sz="2000" b="1" dirty="0">
                <a:latin typeface="+mj-lt"/>
                <a:cs typeface="Times New Roman" panose="02020603050405020304" pitchFamily="18" charset="0"/>
              </a:rPr>
              <a:t> </a:t>
            </a:r>
            <a:r>
              <a:rPr lang="en-GB" sz="2000" b="1" dirty="0" err="1">
                <a:latin typeface="+mj-lt"/>
                <a:cs typeface="Times New Roman" panose="02020603050405020304" pitchFamily="18" charset="0"/>
              </a:rPr>
              <a:t>kê</a:t>
            </a:r>
            <a:r>
              <a:rPr lang="en-GB" sz="2000" b="1" dirty="0">
                <a:latin typeface="+mj-lt"/>
                <a:cs typeface="Times New Roman" panose="02020603050405020304" pitchFamily="18" charset="0"/>
              </a:rPr>
              <a:t> effort plan </a:t>
            </a:r>
            <a:r>
              <a:rPr lang="en-GB" sz="2000" b="1" dirty="0" err="1">
                <a:latin typeface="+mj-lt"/>
                <a:cs typeface="Times New Roman" panose="02020603050405020304" pitchFamily="18" charset="0"/>
              </a:rPr>
              <a:t>và</a:t>
            </a:r>
            <a:r>
              <a:rPr lang="en-GB" sz="2000" b="1" dirty="0">
                <a:latin typeface="+mj-lt"/>
                <a:cs typeface="Times New Roman" panose="02020603050405020304" pitchFamily="18" charset="0"/>
              </a:rPr>
              <a:t> </a:t>
            </a:r>
            <a:r>
              <a:rPr lang="en-GB" sz="2000" b="1" dirty="0" err="1">
                <a:latin typeface="+mj-lt"/>
                <a:cs typeface="Times New Roman" panose="02020603050405020304" pitchFamily="18" charset="0"/>
              </a:rPr>
              <a:t>thực</a:t>
            </a:r>
            <a:r>
              <a:rPr lang="en-GB" sz="2000" b="1" dirty="0">
                <a:latin typeface="+mj-lt"/>
                <a:cs typeface="Times New Roman" panose="02020603050405020304" pitchFamily="18" charset="0"/>
              </a:rPr>
              <a:t> </a:t>
            </a:r>
            <a:r>
              <a:rPr lang="en-GB" sz="2000" b="1" dirty="0" err="1">
                <a:latin typeface="+mj-lt"/>
                <a:cs typeface="Times New Roman" panose="02020603050405020304" pitchFamily="18" charset="0"/>
              </a:rPr>
              <a:t>tế</a:t>
            </a:r>
            <a:r>
              <a:rPr lang="en-GB" sz="2000" b="1" dirty="0">
                <a:latin typeface="+mj-lt"/>
                <a:cs typeface="Times New Roman" panose="02020603050405020304" pitchFamily="18" charset="0"/>
              </a:rPr>
              <a:t> </a:t>
            </a:r>
            <a:endParaRPr lang="en-US" sz="2000" b="1" dirty="0">
              <a:latin typeface="+mj-lt"/>
              <a:cs typeface="Times New Roman" panose="02020603050405020304" pitchFamily="18" charset="0"/>
            </a:endParaRPr>
          </a:p>
        </p:txBody>
      </p:sp>
      <p:pic>
        <p:nvPicPr>
          <p:cNvPr id="14338" name="Picture 2" descr="https://lh3.googleusercontent.com/Ogo43ROBOFIaMR9FRyD5SI9tITkeAPeFL19I8BhRqW4RJGkRgCjcz1_Kre8GokOUf-3r_wfXuwGKEU4JAlYoRBZxTjN61tFnkpoBi9ouxP_dY4H8R6_cKaZwdbQA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018" y="895350"/>
            <a:ext cx="7067964" cy="4128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855562"/>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3"/>
          <p:cNvSpPr>
            <a:spLocks noGrp="1"/>
          </p:cNvSpPr>
          <p:nvPr>
            <p:ph type="ctrTitle" idx="15"/>
          </p:nvPr>
        </p:nvSpPr>
        <p:spPr>
          <a:xfrm>
            <a:off x="2057400" y="362232"/>
            <a:ext cx="5029200" cy="425400"/>
          </a:xfrm>
        </p:spPr>
        <p:txBody>
          <a:bodyPr/>
          <a:lstStyle/>
          <a:p>
            <a:r>
              <a:rPr lang="en-GB" sz="2000" b="1" dirty="0" err="1">
                <a:latin typeface="+mj-lt"/>
                <a:cs typeface="Times New Roman" panose="02020603050405020304" pitchFamily="18" charset="0"/>
              </a:rPr>
              <a:t>Thống</a:t>
            </a:r>
            <a:r>
              <a:rPr lang="en-GB" sz="2000" b="1" dirty="0">
                <a:latin typeface="+mj-lt"/>
                <a:cs typeface="Times New Roman" panose="02020603050405020304" pitchFamily="18" charset="0"/>
              </a:rPr>
              <a:t> </a:t>
            </a:r>
            <a:r>
              <a:rPr lang="en-GB" sz="2000" b="1" dirty="0" err="1">
                <a:latin typeface="+mj-lt"/>
                <a:cs typeface="Times New Roman" panose="02020603050405020304" pitchFamily="18" charset="0"/>
              </a:rPr>
              <a:t>kê</a:t>
            </a:r>
            <a:r>
              <a:rPr lang="en-GB" sz="2000" b="1" dirty="0">
                <a:latin typeface="+mj-lt"/>
                <a:cs typeface="Times New Roman" panose="02020603050405020304" pitchFamily="18" charset="0"/>
              </a:rPr>
              <a:t> effort </a:t>
            </a:r>
            <a:r>
              <a:rPr lang="en-GB" sz="2000" b="1" dirty="0" err="1">
                <a:latin typeface="+mj-lt"/>
                <a:cs typeface="Times New Roman" panose="02020603050405020304" pitchFamily="18" charset="0"/>
              </a:rPr>
              <a:t>từng</a:t>
            </a:r>
            <a:r>
              <a:rPr lang="en-GB" sz="2000" b="1" dirty="0">
                <a:latin typeface="+mj-lt"/>
                <a:cs typeface="Times New Roman" panose="02020603050405020304" pitchFamily="18" charset="0"/>
              </a:rPr>
              <a:t> member  </a:t>
            </a:r>
            <a:endParaRPr lang="en-US" sz="2000" b="1" dirty="0">
              <a:latin typeface="+mj-lt"/>
              <a:cs typeface="Times New Roman" panose="02020603050405020304" pitchFamily="18" charset="0"/>
            </a:endParaRPr>
          </a:p>
        </p:txBody>
      </p:sp>
      <p:pic>
        <p:nvPicPr>
          <p:cNvPr id="15362" name="Picture 2" descr="https://lh5.googleusercontent.com/ih94c4w4tdNSU8_FFaHOpr_0Bf77twQmcGpiMZ-OeSrTglYq7fLEKwl-Bz3yzQi5C2hJMtU-Mul2izfma-0Rx5qdw3icDveoyhkZjMgbIbvL5H_BI5RLu8-8kf4u-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03412"/>
            <a:ext cx="5495925" cy="320992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00062" y="4400550"/>
            <a:ext cx="5105400" cy="292388"/>
          </a:xfrm>
          <a:prstGeom prst="rect">
            <a:avLst/>
          </a:prstGeom>
        </p:spPr>
        <p:txBody>
          <a:bodyPr wrap="square">
            <a:spAutoFit/>
          </a:bodyPr>
          <a:lstStyle/>
          <a:p>
            <a:r>
              <a:rPr lang="en-US" sz="1300" dirty="0" err="1">
                <a:latin typeface="+mj-lt"/>
                <a:cs typeface="Times New Roman" panose="02020603050405020304" pitchFamily="18" charset="0"/>
              </a:rPr>
              <a:t>Nguyễn</a:t>
            </a:r>
            <a:r>
              <a:rPr lang="en-US" sz="1300" dirty="0">
                <a:latin typeface="+mj-lt"/>
                <a:cs typeface="Times New Roman" panose="02020603050405020304" pitchFamily="18" charset="0"/>
              </a:rPr>
              <a:t> </a:t>
            </a:r>
            <a:r>
              <a:rPr lang="en-US" sz="1300" dirty="0" err="1">
                <a:latin typeface="+mj-lt"/>
                <a:cs typeface="Times New Roman" panose="02020603050405020304" pitchFamily="18" charset="0"/>
              </a:rPr>
              <a:t>Thị</a:t>
            </a:r>
            <a:r>
              <a:rPr lang="en-US" sz="1300" dirty="0">
                <a:latin typeface="+mj-lt"/>
                <a:cs typeface="Times New Roman" panose="02020603050405020304" pitchFamily="18" charset="0"/>
              </a:rPr>
              <a:t> </a:t>
            </a:r>
            <a:r>
              <a:rPr lang="en-US" sz="1300" dirty="0" err="1">
                <a:latin typeface="+mj-lt"/>
                <a:cs typeface="Times New Roman" panose="02020603050405020304" pitchFamily="18" charset="0"/>
              </a:rPr>
              <a:t>Hồng</a:t>
            </a:r>
            <a:r>
              <a:rPr lang="en-US" sz="1300" dirty="0">
                <a:latin typeface="+mj-lt"/>
                <a:cs typeface="Times New Roman" panose="02020603050405020304" pitchFamily="18" charset="0"/>
              </a:rPr>
              <a:t> </a:t>
            </a:r>
            <a:r>
              <a:rPr lang="en-US" sz="1300" dirty="0" err="1">
                <a:latin typeface="+mj-lt"/>
                <a:cs typeface="Times New Roman" panose="02020603050405020304" pitchFamily="18" charset="0"/>
              </a:rPr>
              <a:t>Nhung</a:t>
            </a:r>
            <a:r>
              <a:rPr lang="en-US" sz="1300" dirty="0">
                <a:latin typeface="+mj-lt"/>
                <a:cs typeface="Times New Roman" panose="02020603050405020304" pitchFamily="18" charset="0"/>
              </a:rPr>
              <a:t> (Product Owner, Scrum master)</a:t>
            </a:r>
          </a:p>
        </p:txBody>
      </p:sp>
      <p:sp>
        <p:nvSpPr>
          <p:cNvPr id="17" name="Rectangle 16"/>
          <p:cNvSpPr/>
          <p:nvPr/>
        </p:nvSpPr>
        <p:spPr>
          <a:xfrm>
            <a:off x="6019800" y="1369547"/>
            <a:ext cx="2971800" cy="2677656"/>
          </a:xfrm>
          <a:prstGeom prst="rect">
            <a:avLst/>
          </a:prstGeom>
        </p:spPr>
        <p:txBody>
          <a:bodyPr wrap="square">
            <a:spAutoFit/>
          </a:bodyPr>
          <a:lstStyle/>
          <a:p>
            <a:pPr marL="285750" indent="-285750">
              <a:buFontTx/>
              <a:buChar char="-"/>
            </a:pPr>
            <a:r>
              <a:rPr lang="vi-VN" dirty="0"/>
              <a:t>vừa là Product owner, vừa là Scrum master </a:t>
            </a:r>
            <a:endParaRPr lang="en-US" dirty="0"/>
          </a:p>
          <a:p>
            <a:pPr marL="285750" indent="-285750">
              <a:buFontTx/>
              <a:buChar char="-"/>
            </a:pPr>
            <a:r>
              <a:rPr lang="vi-VN" dirty="0"/>
              <a:t>lượng công việc trên kế hoạch chia đều mỗi tuần là 11.5 giờ. </a:t>
            </a:r>
            <a:endParaRPr lang="en-US" dirty="0"/>
          </a:p>
          <a:p>
            <a:pPr marL="285750" indent="-285750">
              <a:buFontTx/>
              <a:buChar char="-"/>
            </a:pPr>
            <a:r>
              <a:rPr lang="en-US" dirty="0"/>
              <a:t>Sprint 1 </a:t>
            </a:r>
            <a:r>
              <a:rPr lang="vi-VN" dirty="0"/>
              <a:t>cần đến 15 giờ để hoàn thành công việc. </a:t>
            </a:r>
            <a:endParaRPr lang="en-US" dirty="0"/>
          </a:p>
          <a:p>
            <a:pPr marL="285750" indent="-285750">
              <a:buFontTx/>
              <a:buChar char="-"/>
            </a:pPr>
            <a:r>
              <a:rPr lang="en-US" dirty="0"/>
              <a:t>Từ sprint 2 đến sprint 5 cần ít thời gian hơn kế hoạch</a:t>
            </a:r>
          </a:p>
          <a:p>
            <a:pPr marL="285750" indent="-285750">
              <a:buFontTx/>
              <a:buChar char="-"/>
            </a:pPr>
            <a:r>
              <a:rPr lang="en-US" dirty="0"/>
              <a:t>Sprint 6 cần những công việc liên quan đến tiến độ hoàn thành của dự án nên mất 15 tiếng</a:t>
            </a:r>
          </a:p>
        </p:txBody>
      </p:sp>
    </p:spTree>
    <p:extLst>
      <p:ext uri="{BB962C8B-B14F-4D97-AF65-F5344CB8AC3E}">
        <p14:creationId xmlns:p14="http://schemas.microsoft.com/office/powerpoint/2010/main" val="1655713351"/>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latin typeface="Open Sans" panose="020B0606030504020204" pitchFamily="34" charset="0"/>
                <a:ea typeface="Open Sans" panose="020B0606030504020204" pitchFamily="34" charset="0"/>
                <a:cs typeface="Open Sans" panose="020B0606030504020204" pitchFamily="34" charset="0"/>
              </a:rPr>
              <a:t>NỘI DUNG BÁO CÁO :</a:t>
            </a:r>
            <a:endParaRPr b="1" u="sng" dirty="0">
              <a:latin typeface="Open Sans" panose="020B0606030504020204" pitchFamily="34" charset="0"/>
              <a:ea typeface="Open Sans" panose="020B0606030504020204" pitchFamily="34" charset="0"/>
              <a:cs typeface="Open Sans" panose="020B0606030504020204" pitchFamily="34" charset="0"/>
            </a:endParaRPr>
          </a:p>
        </p:txBody>
      </p:sp>
      <p:pic>
        <p:nvPicPr>
          <p:cNvPr id="2142" name="Google Shape;2142;p40"/>
          <p:cNvPicPr preferRelativeResize="0"/>
          <p:nvPr/>
        </p:nvPicPr>
        <p:blipFill>
          <a:blip r:embed="rId3">
            <a:alphaModFix amt="64000"/>
          </a:blip>
          <a:stretch>
            <a:fillRect/>
          </a:stretch>
        </p:blipFill>
        <p:spPr>
          <a:xfrm>
            <a:off x="3427984" y="2447894"/>
            <a:ext cx="842174" cy="708408"/>
          </a:xfrm>
          <a:prstGeom prst="rect">
            <a:avLst/>
          </a:prstGeom>
          <a:noFill/>
          <a:ln>
            <a:noFill/>
          </a:ln>
        </p:spPr>
      </p:pic>
      <p:pic>
        <p:nvPicPr>
          <p:cNvPr id="2143" name="Google Shape;2143;p40"/>
          <p:cNvPicPr preferRelativeResize="0"/>
          <p:nvPr/>
        </p:nvPicPr>
        <p:blipFill>
          <a:blip r:embed="rId4">
            <a:alphaModFix amt="82000"/>
          </a:blip>
          <a:stretch>
            <a:fillRect/>
          </a:stretch>
        </p:blipFill>
        <p:spPr>
          <a:xfrm>
            <a:off x="778975" y="2403055"/>
            <a:ext cx="842174" cy="708408"/>
          </a:xfrm>
          <a:prstGeom prst="rect">
            <a:avLst/>
          </a:prstGeom>
          <a:noFill/>
          <a:ln>
            <a:noFill/>
          </a:ln>
        </p:spPr>
      </p:pic>
      <p:pic>
        <p:nvPicPr>
          <p:cNvPr id="2144" name="Google Shape;2144;p40"/>
          <p:cNvPicPr preferRelativeResize="0"/>
          <p:nvPr/>
        </p:nvPicPr>
        <p:blipFill>
          <a:blip r:embed="rId4">
            <a:alphaModFix amt="82000"/>
          </a:blip>
          <a:stretch>
            <a:fillRect/>
          </a:stretch>
        </p:blipFill>
        <p:spPr>
          <a:xfrm>
            <a:off x="5776170" y="2472942"/>
            <a:ext cx="842174" cy="708408"/>
          </a:xfrm>
          <a:prstGeom prst="rect">
            <a:avLst/>
          </a:prstGeom>
          <a:noFill/>
          <a:ln>
            <a:noFill/>
          </a:ln>
        </p:spPr>
      </p:pic>
      <p:pic>
        <p:nvPicPr>
          <p:cNvPr id="2145" name="Google Shape;2145;p40"/>
          <p:cNvPicPr preferRelativeResize="0"/>
          <p:nvPr/>
        </p:nvPicPr>
        <p:blipFill>
          <a:blip r:embed="rId3">
            <a:alphaModFix amt="64000"/>
          </a:blip>
          <a:stretch>
            <a:fillRect/>
          </a:stretch>
        </p:blipFill>
        <p:spPr>
          <a:xfrm>
            <a:off x="609600" y="1247496"/>
            <a:ext cx="842174" cy="708408"/>
          </a:xfrm>
          <a:prstGeom prst="rect">
            <a:avLst/>
          </a:prstGeom>
          <a:noFill/>
          <a:ln>
            <a:noFill/>
          </a:ln>
        </p:spPr>
      </p:pic>
      <p:pic>
        <p:nvPicPr>
          <p:cNvPr id="2146" name="Google Shape;2146;p40"/>
          <p:cNvPicPr preferRelativeResize="0"/>
          <p:nvPr/>
        </p:nvPicPr>
        <p:blipFill>
          <a:blip r:embed="rId3">
            <a:alphaModFix amt="64000"/>
          </a:blip>
          <a:stretch>
            <a:fillRect/>
          </a:stretch>
        </p:blipFill>
        <p:spPr>
          <a:xfrm>
            <a:off x="5799427" y="1238900"/>
            <a:ext cx="842174" cy="708400"/>
          </a:xfrm>
          <a:prstGeom prst="rect">
            <a:avLst/>
          </a:prstGeom>
          <a:noFill/>
          <a:ln>
            <a:noFill/>
          </a:ln>
        </p:spPr>
      </p:pic>
      <p:pic>
        <p:nvPicPr>
          <p:cNvPr id="2147" name="Google Shape;2147;p40"/>
          <p:cNvPicPr preferRelativeResize="0"/>
          <p:nvPr/>
        </p:nvPicPr>
        <p:blipFill>
          <a:blip r:embed="rId4">
            <a:alphaModFix amt="82000"/>
          </a:blip>
          <a:stretch>
            <a:fillRect/>
          </a:stretch>
        </p:blipFill>
        <p:spPr>
          <a:xfrm>
            <a:off x="3321124" y="1247494"/>
            <a:ext cx="842174" cy="708408"/>
          </a:xfrm>
          <a:prstGeom prst="rect">
            <a:avLst/>
          </a:prstGeom>
          <a:noFill/>
          <a:ln>
            <a:noFill/>
          </a:ln>
        </p:spPr>
      </p:pic>
      <p:sp>
        <p:nvSpPr>
          <p:cNvPr id="2148" name="Google Shape;2148;p40"/>
          <p:cNvSpPr txBox="1">
            <a:spLocks noGrp="1"/>
          </p:cNvSpPr>
          <p:nvPr>
            <p:ph type="title"/>
          </p:nvPr>
        </p:nvSpPr>
        <p:spPr>
          <a:xfrm>
            <a:off x="3303770" y="2499798"/>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149" name="Google Shape;2149;p40"/>
          <p:cNvSpPr txBox="1">
            <a:spLocks noGrp="1"/>
          </p:cNvSpPr>
          <p:nvPr>
            <p:ph type="title" idx="2"/>
          </p:nvPr>
        </p:nvSpPr>
        <p:spPr>
          <a:xfrm>
            <a:off x="5639766" y="2524846"/>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150" name="Google Shape;2150;p40"/>
          <p:cNvSpPr txBox="1">
            <a:spLocks noGrp="1"/>
          </p:cNvSpPr>
          <p:nvPr>
            <p:ph type="title" idx="3"/>
          </p:nvPr>
        </p:nvSpPr>
        <p:spPr>
          <a:xfrm>
            <a:off x="5673994" y="130420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51" name="Google Shape;2151;p40"/>
          <p:cNvSpPr txBox="1">
            <a:spLocks noGrp="1"/>
          </p:cNvSpPr>
          <p:nvPr>
            <p:ph type="title" idx="4"/>
          </p:nvPr>
        </p:nvSpPr>
        <p:spPr>
          <a:xfrm>
            <a:off x="681662" y="2508207"/>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152" name="Google Shape;2152;p40"/>
          <p:cNvSpPr txBox="1">
            <a:spLocks noGrp="1"/>
          </p:cNvSpPr>
          <p:nvPr>
            <p:ph type="title" idx="5"/>
          </p:nvPr>
        </p:nvSpPr>
        <p:spPr>
          <a:xfrm>
            <a:off x="487200" y="135255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53" name="Google Shape;2153;p40"/>
          <p:cNvSpPr txBox="1">
            <a:spLocks noGrp="1"/>
          </p:cNvSpPr>
          <p:nvPr>
            <p:ph type="title" idx="6"/>
          </p:nvPr>
        </p:nvSpPr>
        <p:spPr>
          <a:xfrm>
            <a:off x="3196921" y="1312797"/>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55" name="Google Shape;2155;p40"/>
          <p:cNvSpPr txBox="1">
            <a:spLocks noGrp="1"/>
          </p:cNvSpPr>
          <p:nvPr>
            <p:ph type="subTitle" idx="1"/>
          </p:nvPr>
        </p:nvSpPr>
        <p:spPr>
          <a:xfrm>
            <a:off x="4229092" y="2561810"/>
            <a:ext cx="1821000" cy="8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Quá</a:t>
            </a:r>
            <a:r>
              <a:rPr lang="en-GB" dirty="0"/>
              <a:t> </a:t>
            </a:r>
            <a:r>
              <a:rPr lang="en-GB" dirty="0" err="1"/>
              <a:t>trình</a:t>
            </a:r>
            <a:r>
              <a:rPr lang="en-GB" dirty="0"/>
              <a:t> </a:t>
            </a:r>
            <a:r>
              <a:rPr lang="en-GB" dirty="0" err="1"/>
              <a:t>thực</a:t>
            </a:r>
            <a:r>
              <a:rPr lang="en-GB" dirty="0"/>
              <a:t> </a:t>
            </a:r>
            <a:r>
              <a:rPr lang="en-GB" dirty="0" err="1"/>
              <a:t>thi</a:t>
            </a:r>
            <a:r>
              <a:rPr lang="en-GB" dirty="0"/>
              <a:t> </a:t>
            </a:r>
            <a:r>
              <a:rPr lang="en-GB" dirty="0" err="1"/>
              <a:t>dự</a:t>
            </a:r>
            <a:r>
              <a:rPr lang="en-GB" dirty="0"/>
              <a:t> </a:t>
            </a:r>
            <a:r>
              <a:rPr lang="en-GB" dirty="0" err="1"/>
              <a:t>án</a:t>
            </a:r>
            <a:r>
              <a:rPr lang="en-GB" dirty="0"/>
              <a:t> </a:t>
            </a:r>
            <a:endParaRPr dirty="0"/>
          </a:p>
        </p:txBody>
      </p:sp>
      <p:sp>
        <p:nvSpPr>
          <p:cNvPr id="2157" name="Google Shape;2157;p40"/>
          <p:cNvSpPr txBox="1">
            <a:spLocks noGrp="1"/>
          </p:cNvSpPr>
          <p:nvPr>
            <p:ph type="subTitle" idx="9"/>
          </p:nvPr>
        </p:nvSpPr>
        <p:spPr>
          <a:xfrm>
            <a:off x="6641338" y="2702563"/>
            <a:ext cx="1821000" cy="8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Thống</a:t>
            </a:r>
            <a:r>
              <a:rPr lang="en-GB" dirty="0"/>
              <a:t> </a:t>
            </a:r>
            <a:r>
              <a:rPr lang="en-GB" dirty="0" err="1"/>
              <a:t>kê</a:t>
            </a:r>
            <a:r>
              <a:rPr lang="en-GB" dirty="0"/>
              <a:t> effort</a:t>
            </a:r>
            <a:endParaRPr dirty="0"/>
          </a:p>
        </p:txBody>
      </p:sp>
      <p:sp>
        <p:nvSpPr>
          <p:cNvPr id="2159" name="Google Shape;2159;p40"/>
          <p:cNvSpPr txBox="1">
            <a:spLocks noGrp="1"/>
          </p:cNvSpPr>
          <p:nvPr>
            <p:ph type="subTitle" idx="14"/>
          </p:nvPr>
        </p:nvSpPr>
        <p:spPr>
          <a:xfrm>
            <a:off x="6665133" y="1276350"/>
            <a:ext cx="1821000"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Product backlog</a:t>
            </a:r>
            <a:endParaRPr dirty="0"/>
          </a:p>
        </p:txBody>
      </p:sp>
      <p:sp>
        <p:nvSpPr>
          <p:cNvPr id="2161" name="Google Shape;2161;p40"/>
          <p:cNvSpPr txBox="1">
            <a:spLocks noGrp="1"/>
          </p:cNvSpPr>
          <p:nvPr>
            <p:ph type="subTitle" idx="16"/>
          </p:nvPr>
        </p:nvSpPr>
        <p:spPr>
          <a:xfrm>
            <a:off x="1611624" y="2495550"/>
            <a:ext cx="1821000" cy="8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Cơ</a:t>
            </a:r>
            <a:r>
              <a:rPr lang="en-GB" dirty="0"/>
              <a:t> </a:t>
            </a:r>
            <a:r>
              <a:rPr lang="en-GB" dirty="0" err="1"/>
              <a:t>cấu</a:t>
            </a:r>
            <a:r>
              <a:rPr lang="en-GB" dirty="0"/>
              <a:t> </a:t>
            </a:r>
            <a:r>
              <a:rPr lang="en-GB" dirty="0" err="1"/>
              <a:t>tổ</a:t>
            </a:r>
            <a:r>
              <a:rPr lang="en-GB" dirty="0"/>
              <a:t> </a:t>
            </a:r>
            <a:r>
              <a:rPr lang="en-GB" dirty="0" err="1"/>
              <a:t>chức</a:t>
            </a:r>
            <a:r>
              <a:rPr lang="en-GB" dirty="0"/>
              <a:t> </a:t>
            </a:r>
            <a:r>
              <a:rPr lang="en-GB" dirty="0" err="1"/>
              <a:t>dự</a:t>
            </a:r>
            <a:r>
              <a:rPr lang="en-GB" dirty="0"/>
              <a:t> </a:t>
            </a:r>
            <a:r>
              <a:rPr lang="en-GB" dirty="0" err="1"/>
              <a:t>án</a:t>
            </a:r>
            <a:r>
              <a:rPr lang="en-GB" dirty="0"/>
              <a:t> </a:t>
            </a:r>
            <a:endParaRPr dirty="0"/>
          </a:p>
        </p:txBody>
      </p:sp>
      <p:sp>
        <p:nvSpPr>
          <p:cNvPr id="2163" name="Google Shape;2163;p40"/>
          <p:cNvSpPr txBox="1">
            <a:spLocks noGrp="1"/>
          </p:cNvSpPr>
          <p:nvPr>
            <p:ph type="subTitle" idx="18"/>
          </p:nvPr>
        </p:nvSpPr>
        <p:spPr>
          <a:xfrm>
            <a:off x="1451774" y="1247496"/>
            <a:ext cx="1821000"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Tổng</a:t>
            </a:r>
            <a:r>
              <a:rPr lang="en-GB" dirty="0"/>
              <a:t> </a:t>
            </a:r>
            <a:r>
              <a:rPr lang="en-GB" dirty="0" err="1"/>
              <a:t>quan</a:t>
            </a:r>
            <a:r>
              <a:rPr lang="en-GB" dirty="0"/>
              <a:t> </a:t>
            </a:r>
            <a:r>
              <a:rPr lang="en-GB" dirty="0" err="1"/>
              <a:t>về</a:t>
            </a:r>
            <a:r>
              <a:rPr lang="en-GB" dirty="0"/>
              <a:t> </a:t>
            </a:r>
            <a:r>
              <a:rPr lang="en-GB" dirty="0" err="1"/>
              <a:t>dự</a:t>
            </a:r>
            <a:r>
              <a:rPr lang="en-GB" dirty="0"/>
              <a:t> </a:t>
            </a:r>
            <a:r>
              <a:rPr lang="en-GB" dirty="0" err="1"/>
              <a:t>án</a:t>
            </a:r>
            <a:r>
              <a:rPr lang="en-GB" dirty="0"/>
              <a:t> </a:t>
            </a:r>
            <a:endParaRPr dirty="0"/>
          </a:p>
        </p:txBody>
      </p:sp>
      <p:sp>
        <p:nvSpPr>
          <p:cNvPr id="2165" name="Google Shape;2165;p40"/>
          <p:cNvSpPr txBox="1">
            <a:spLocks noGrp="1"/>
          </p:cNvSpPr>
          <p:nvPr>
            <p:ph type="subTitle" idx="20"/>
          </p:nvPr>
        </p:nvSpPr>
        <p:spPr>
          <a:xfrm>
            <a:off x="4136419" y="1285596"/>
            <a:ext cx="1821000"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Công</a:t>
            </a:r>
            <a:r>
              <a:rPr lang="en-GB" dirty="0"/>
              <a:t> </a:t>
            </a:r>
            <a:r>
              <a:rPr lang="en-GB" dirty="0" err="1"/>
              <a:t>nghệ</a:t>
            </a:r>
            <a:r>
              <a:rPr lang="en-GB" dirty="0"/>
              <a:t> , </a:t>
            </a:r>
            <a:r>
              <a:rPr lang="en-GB" dirty="0" err="1"/>
              <a:t>công</a:t>
            </a:r>
            <a:r>
              <a:rPr lang="en-GB" dirty="0"/>
              <a:t> </a:t>
            </a:r>
            <a:r>
              <a:rPr lang="en-GB" dirty="0" err="1"/>
              <a:t>cụ</a:t>
            </a:r>
            <a:r>
              <a:rPr lang="en-GB" dirty="0"/>
              <a:t> </a:t>
            </a:r>
            <a:r>
              <a:rPr lang="en-GB" dirty="0" err="1"/>
              <a:t>sử</a:t>
            </a:r>
            <a:r>
              <a:rPr lang="en-GB" dirty="0"/>
              <a:t> </a:t>
            </a:r>
            <a:r>
              <a:rPr lang="en-GB" dirty="0" err="1"/>
              <a:t>dụng</a:t>
            </a:r>
            <a:r>
              <a:rPr lang="en-GB" dirty="0"/>
              <a:t> </a:t>
            </a:r>
            <a:endParaRPr dirty="0"/>
          </a:p>
        </p:txBody>
      </p:sp>
      <p:pic>
        <p:nvPicPr>
          <p:cNvPr id="21" name="Google Shape;2143;p40"/>
          <p:cNvPicPr preferRelativeResize="0"/>
          <p:nvPr/>
        </p:nvPicPr>
        <p:blipFill>
          <a:blip r:embed="rId4">
            <a:alphaModFix amt="82000"/>
          </a:blip>
          <a:stretch>
            <a:fillRect/>
          </a:stretch>
        </p:blipFill>
        <p:spPr>
          <a:xfrm>
            <a:off x="3447034" y="3562350"/>
            <a:ext cx="842174" cy="708408"/>
          </a:xfrm>
          <a:prstGeom prst="rect">
            <a:avLst/>
          </a:prstGeom>
          <a:noFill/>
          <a:ln>
            <a:noFill/>
          </a:ln>
        </p:spPr>
      </p:pic>
      <p:sp>
        <p:nvSpPr>
          <p:cNvPr id="22" name="Google Shape;2148;p40"/>
          <p:cNvSpPr txBox="1">
            <a:spLocks/>
          </p:cNvSpPr>
          <p:nvPr/>
        </p:nvSpPr>
        <p:spPr>
          <a:xfrm>
            <a:off x="3352800" y="3594150"/>
            <a:ext cx="10368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Overpass Black"/>
              <a:buNone/>
              <a:defRPr sz="25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2"/>
              </a:buClr>
              <a:buSzPts val="4800"/>
              <a:buFont typeface="Fira Sans Extra Condensed Medium"/>
              <a:buNone/>
              <a:defRPr sz="48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 dirty="0"/>
              <a:t>07</a:t>
            </a:r>
          </a:p>
        </p:txBody>
      </p:sp>
      <p:sp>
        <p:nvSpPr>
          <p:cNvPr id="23" name="Google Shape;2155;p40"/>
          <p:cNvSpPr txBox="1">
            <a:spLocks/>
          </p:cNvSpPr>
          <p:nvPr/>
        </p:nvSpPr>
        <p:spPr>
          <a:xfrm>
            <a:off x="4383442" y="3630646"/>
            <a:ext cx="2640214" cy="81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r>
              <a:rPr lang="en-GB" dirty="0" err="1"/>
              <a:t>Thống</a:t>
            </a:r>
            <a:r>
              <a:rPr lang="en-GB" dirty="0"/>
              <a:t> </a:t>
            </a:r>
            <a:r>
              <a:rPr lang="en-GB" dirty="0" err="1"/>
              <a:t>kê</a:t>
            </a:r>
            <a:r>
              <a:rPr lang="en-GB" dirty="0"/>
              <a:t> </a:t>
            </a:r>
            <a:r>
              <a:rPr lang="en-GB" dirty="0" err="1"/>
              <a:t>cống</a:t>
            </a:r>
            <a:r>
              <a:rPr lang="en-GB" dirty="0"/>
              <a:t> </a:t>
            </a:r>
            <a:r>
              <a:rPr lang="en-GB" dirty="0" err="1"/>
              <a:t>hiến</a:t>
            </a:r>
            <a:r>
              <a:rPr lang="en-GB" dirty="0"/>
              <a:t> , </a:t>
            </a:r>
            <a:r>
              <a:rPr lang="en-GB" dirty="0" err="1"/>
              <a:t>đóng</a:t>
            </a:r>
            <a:r>
              <a:rPr lang="en-GB" dirty="0"/>
              <a:t> </a:t>
            </a:r>
            <a:r>
              <a:rPr lang="en-GB" dirty="0" err="1"/>
              <a:t>góp</a:t>
            </a:r>
            <a:r>
              <a:rPr lang="en-GB" dirty="0"/>
              <a:t> </a:t>
            </a:r>
            <a:r>
              <a:rPr lang="en-GB" dirty="0" err="1"/>
              <a:t>của</a:t>
            </a:r>
            <a:r>
              <a:rPr lang="en-GB" dirty="0"/>
              <a:t> </a:t>
            </a:r>
            <a:r>
              <a:rPr lang="en-GB" dirty="0" err="1"/>
              <a:t>từng</a:t>
            </a:r>
            <a:r>
              <a:rPr lang="en-GB" dirty="0"/>
              <a:t> member </a:t>
            </a:r>
            <a:endParaRPr lang="en-US" dirty="0"/>
          </a:p>
        </p:txBody>
      </p:sp>
    </p:spTree>
    <p:extLst>
      <p:ext uri="{BB962C8B-B14F-4D97-AF65-F5344CB8AC3E}">
        <p14:creationId xmlns:p14="http://schemas.microsoft.com/office/powerpoint/2010/main" val="78022296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41"/>
                                        </p:tgtEl>
                                        <p:attrNameLst>
                                          <p:attrName>style.visibility</p:attrName>
                                        </p:attrNameLst>
                                      </p:cBhvr>
                                      <p:to>
                                        <p:strVal val="visible"/>
                                      </p:to>
                                    </p:set>
                                    <p:animEffect transition="in" filter="wipe(down)">
                                      <p:cBhvr>
                                        <p:cTn id="7" dur="500"/>
                                        <p:tgtEl>
                                          <p:spTgt spid="214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45"/>
                                        </p:tgtEl>
                                        <p:attrNameLst>
                                          <p:attrName>style.visibility</p:attrName>
                                        </p:attrNameLst>
                                      </p:cBhvr>
                                      <p:to>
                                        <p:strVal val="visible"/>
                                      </p:to>
                                    </p:set>
                                    <p:animEffect transition="in" filter="barn(inVertical)">
                                      <p:cBhvr>
                                        <p:cTn id="12" dur="500"/>
                                        <p:tgtEl>
                                          <p:spTgt spid="214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152"/>
                                        </p:tgtEl>
                                        <p:attrNameLst>
                                          <p:attrName>style.visibility</p:attrName>
                                        </p:attrNameLst>
                                      </p:cBhvr>
                                      <p:to>
                                        <p:strVal val="visible"/>
                                      </p:to>
                                    </p:set>
                                    <p:animEffect transition="in" filter="barn(inVertical)">
                                      <p:cBhvr>
                                        <p:cTn id="15" dur="500"/>
                                        <p:tgtEl>
                                          <p:spTgt spid="215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163">
                                            <p:txEl>
                                              <p:pRg st="0" end="0"/>
                                            </p:txEl>
                                          </p:spTgt>
                                        </p:tgtEl>
                                        <p:attrNameLst>
                                          <p:attrName>style.visibility</p:attrName>
                                        </p:attrNameLst>
                                      </p:cBhvr>
                                      <p:to>
                                        <p:strVal val="visible"/>
                                      </p:to>
                                    </p:set>
                                    <p:animEffect transition="in" filter="barn(inVertical)">
                                      <p:cBhvr>
                                        <p:cTn id="18" dur="500"/>
                                        <p:tgtEl>
                                          <p:spTgt spid="216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153"/>
                                        </p:tgtEl>
                                        <p:attrNameLst>
                                          <p:attrName>style.visibility</p:attrName>
                                        </p:attrNameLst>
                                      </p:cBhvr>
                                      <p:to>
                                        <p:strVal val="visible"/>
                                      </p:to>
                                    </p:set>
                                    <p:animEffect transition="in" filter="barn(inVertical)">
                                      <p:cBhvr>
                                        <p:cTn id="23" dur="500"/>
                                        <p:tgtEl>
                                          <p:spTgt spid="2153"/>
                                        </p:tgtEl>
                                      </p:cBhvr>
                                    </p:animEffect>
                                  </p:childTnLst>
                                </p:cTn>
                              </p:par>
                              <p:par>
                                <p:cTn id="24" presetID="16" presetClass="entr" presetSubtype="21" fill="hold" nodeType="withEffect">
                                  <p:stCondLst>
                                    <p:cond delay="0"/>
                                  </p:stCondLst>
                                  <p:childTnLst>
                                    <p:set>
                                      <p:cBhvr>
                                        <p:cTn id="25" dur="1" fill="hold">
                                          <p:stCondLst>
                                            <p:cond delay="0"/>
                                          </p:stCondLst>
                                        </p:cTn>
                                        <p:tgtEl>
                                          <p:spTgt spid="2147"/>
                                        </p:tgtEl>
                                        <p:attrNameLst>
                                          <p:attrName>style.visibility</p:attrName>
                                        </p:attrNameLst>
                                      </p:cBhvr>
                                      <p:to>
                                        <p:strVal val="visible"/>
                                      </p:to>
                                    </p:set>
                                    <p:animEffect transition="in" filter="barn(inVertical)">
                                      <p:cBhvr>
                                        <p:cTn id="26" dur="500"/>
                                        <p:tgtEl>
                                          <p:spTgt spid="214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165">
                                            <p:txEl>
                                              <p:pRg st="0" end="0"/>
                                            </p:txEl>
                                          </p:spTgt>
                                        </p:tgtEl>
                                        <p:attrNameLst>
                                          <p:attrName>style.visibility</p:attrName>
                                        </p:attrNameLst>
                                      </p:cBhvr>
                                      <p:to>
                                        <p:strVal val="visible"/>
                                      </p:to>
                                    </p:set>
                                    <p:animEffect transition="in" filter="barn(inVertical)">
                                      <p:cBhvr>
                                        <p:cTn id="29" dur="500"/>
                                        <p:tgtEl>
                                          <p:spTgt spid="2165">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150"/>
                                        </p:tgtEl>
                                        <p:attrNameLst>
                                          <p:attrName>style.visibility</p:attrName>
                                        </p:attrNameLst>
                                      </p:cBhvr>
                                      <p:to>
                                        <p:strVal val="visible"/>
                                      </p:to>
                                    </p:set>
                                    <p:animEffect transition="in" filter="barn(inVertical)">
                                      <p:cBhvr>
                                        <p:cTn id="34" dur="500"/>
                                        <p:tgtEl>
                                          <p:spTgt spid="2150"/>
                                        </p:tgtEl>
                                      </p:cBhvr>
                                    </p:animEffect>
                                  </p:childTnLst>
                                </p:cTn>
                              </p:par>
                              <p:par>
                                <p:cTn id="35" presetID="16" presetClass="entr" presetSubtype="21" fill="hold" nodeType="withEffect">
                                  <p:stCondLst>
                                    <p:cond delay="0"/>
                                  </p:stCondLst>
                                  <p:childTnLst>
                                    <p:set>
                                      <p:cBhvr>
                                        <p:cTn id="36" dur="1" fill="hold">
                                          <p:stCondLst>
                                            <p:cond delay="0"/>
                                          </p:stCondLst>
                                        </p:cTn>
                                        <p:tgtEl>
                                          <p:spTgt spid="2146"/>
                                        </p:tgtEl>
                                        <p:attrNameLst>
                                          <p:attrName>style.visibility</p:attrName>
                                        </p:attrNameLst>
                                      </p:cBhvr>
                                      <p:to>
                                        <p:strVal val="visible"/>
                                      </p:to>
                                    </p:set>
                                    <p:animEffect transition="in" filter="barn(inVertical)">
                                      <p:cBhvr>
                                        <p:cTn id="37" dur="500"/>
                                        <p:tgtEl>
                                          <p:spTgt spid="2146"/>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159">
                                            <p:txEl>
                                              <p:pRg st="0" end="0"/>
                                            </p:txEl>
                                          </p:spTgt>
                                        </p:tgtEl>
                                        <p:attrNameLst>
                                          <p:attrName>style.visibility</p:attrName>
                                        </p:attrNameLst>
                                      </p:cBhvr>
                                      <p:to>
                                        <p:strVal val="visible"/>
                                      </p:to>
                                    </p:set>
                                    <p:animEffect transition="in" filter="barn(inVertical)">
                                      <p:cBhvr>
                                        <p:cTn id="40" dur="500"/>
                                        <p:tgtEl>
                                          <p:spTgt spid="2159">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151"/>
                                        </p:tgtEl>
                                        <p:attrNameLst>
                                          <p:attrName>style.visibility</p:attrName>
                                        </p:attrNameLst>
                                      </p:cBhvr>
                                      <p:to>
                                        <p:strVal val="visible"/>
                                      </p:to>
                                    </p:set>
                                    <p:animEffect transition="in" filter="barn(inVertical)">
                                      <p:cBhvr>
                                        <p:cTn id="45" dur="500"/>
                                        <p:tgtEl>
                                          <p:spTgt spid="2151"/>
                                        </p:tgtEl>
                                      </p:cBhvr>
                                    </p:animEffect>
                                  </p:childTnLst>
                                </p:cTn>
                              </p:par>
                              <p:par>
                                <p:cTn id="46" presetID="16" presetClass="entr" presetSubtype="21" fill="hold" nodeType="withEffect">
                                  <p:stCondLst>
                                    <p:cond delay="0"/>
                                  </p:stCondLst>
                                  <p:childTnLst>
                                    <p:set>
                                      <p:cBhvr>
                                        <p:cTn id="47" dur="1" fill="hold">
                                          <p:stCondLst>
                                            <p:cond delay="0"/>
                                          </p:stCondLst>
                                        </p:cTn>
                                        <p:tgtEl>
                                          <p:spTgt spid="2143"/>
                                        </p:tgtEl>
                                        <p:attrNameLst>
                                          <p:attrName>style.visibility</p:attrName>
                                        </p:attrNameLst>
                                      </p:cBhvr>
                                      <p:to>
                                        <p:strVal val="visible"/>
                                      </p:to>
                                    </p:set>
                                    <p:animEffect transition="in" filter="barn(inVertical)">
                                      <p:cBhvr>
                                        <p:cTn id="48" dur="500"/>
                                        <p:tgtEl>
                                          <p:spTgt spid="2143"/>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2161">
                                            <p:txEl>
                                              <p:pRg st="0" end="0"/>
                                            </p:txEl>
                                          </p:spTgt>
                                        </p:tgtEl>
                                        <p:attrNameLst>
                                          <p:attrName>style.visibility</p:attrName>
                                        </p:attrNameLst>
                                      </p:cBhvr>
                                      <p:to>
                                        <p:strVal val="visible"/>
                                      </p:to>
                                    </p:set>
                                    <p:animEffect transition="in" filter="barn(inVertical)">
                                      <p:cBhvr>
                                        <p:cTn id="51" dur="500"/>
                                        <p:tgtEl>
                                          <p:spTgt spid="216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2142"/>
                                        </p:tgtEl>
                                        <p:attrNameLst>
                                          <p:attrName>style.visibility</p:attrName>
                                        </p:attrNameLst>
                                      </p:cBhvr>
                                      <p:to>
                                        <p:strVal val="visible"/>
                                      </p:to>
                                    </p:set>
                                    <p:animEffect transition="in" filter="barn(inVertical)">
                                      <p:cBhvr>
                                        <p:cTn id="56" dur="500"/>
                                        <p:tgtEl>
                                          <p:spTgt spid="214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148"/>
                                        </p:tgtEl>
                                        <p:attrNameLst>
                                          <p:attrName>style.visibility</p:attrName>
                                        </p:attrNameLst>
                                      </p:cBhvr>
                                      <p:to>
                                        <p:strVal val="visible"/>
                                      </p:to>
                                    </p:set>
                                    <p:animEffect transition="in" filter="barn(inVertical)">
                                      <p:cBhvr>
                                        <p:cTn id="59" dur="500"/>
                                        <p:tgtEl>
                                          <p:spTgt spid="2148"/>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2155">
                                            <p:txEl>
                                              <p:pRg st="0" end="0"/>
                                            </p:txEl>
                                          </p:spTgt>
                                        </p:tgtEl>
                                        <p:attrNameLst>
                                          <p:attrName>style.visibility</p:attrName>
                                        </p:attrNameLst>
                                      </p:cBhvr>
                                      <p:to>
                                        <p:strVal val="visible"/>
                                      </p:to>
                                    </p:set>
                                    <p:animEffect transition="in" filter="barn(inVertical)">
                                      <p:cBhvr>
                                        <p:cTn id="62" dur="500"/>
                                        <p:tgtEl>
                                          <p:spTgt spid="2155">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2144"/>
                                        </p:tgtEl>
                                        <p:attrNameLst>
                                          <p:attrName>style.visibility</p:attrName>
                                        </p:attrNameLst>
                                      </p:cBhvr>
                                      <p:to>
                                        <p:strVal val="visible"/>
                                      </p:to>
                                    </p:set>
                                    <p:animEffect transition="in" filter="barn(inVertical)">
                                      <p:cBhvr>
                                        <p:cTn id="67" dur="500"/>
                                        <p:tgtEl>
                                          <p:spTgt spid="2144"/>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149"/>
                                        </p:tgtEl>
                                        <p:attrNameLst>
                                          <p:attrName>style.visibility</p:attrName>
                                        </p:attrNameLst>
                                      </p:cBhvr>
                                      <p:to>
                                        <p:strVal val="visible"/>
                                      </p:to>
                                    </p:set>
                                    <p:animEffect transition="in" filter="barn(inVertical)">
                                      <p:cBhvr>
                                        <p:cTn id="70" dur="500"/>
                                        <p:tgtEl>
                                          <p:spTgt spid="2149"/>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157">
                                            <p:txEl>
                                              <p:pRg st="0" end="0"/>
                                            </p:txEl>
                                          </p:spTgt>
                                        </p:tgtEl>
                                        <p:attrNameLst>
                                          <p:attrName>style.visibility</p:attrName>
                                        </p:attrNameLst>
                                      </p:cBhvr>
                                      <p:to>
                                        <p:strVal val="visible"/>
                                      </p:to>
                                    </p:set>
                                    <p:animEffect transition="in" filter="barn(inVertical)">
                                      <p:cBhvr>
                                        <p:cTn id="73" dur="500"/>
                                        <p:tgtEl>
                                          <p:spTgt spid="2157">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barn(inVertical)">
                                      <p:cBhvr>
                                        <p:cTn id="78" dur="500"/>
                                        <p:tgtEl>
                                          <p:spTgt spid="21"/>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barn(inVertical)">
                                      <p:cBhvr>
                                        <p:cTn id="81" dur="500"/>
                                        <p:tgtEl>
                                          <p:spTgt spid="22"/>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barn(inVertical)">
                                      <p:cBhvr>
                                        <p:cTn id="8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1" grpId="0"/>
      <p:bldP spid="2148" grpId="0"/>
      <p:bldP spid="2149" grpId="0"/>
      <p:bldP spid="2150" grpId="0"/>
      <p:bldP spid="2151" grpId="0"/>
      <p:bldP spid="2152" grpId="0"/>
      <p:bldP spid="2153" grpId="0"/>
      <p:bldP spid="2155" grpId="0" build="p"/>
      <p:bldP spid="2157" grpId="0" build="p"/>
      <p:bldP spid="2159" grpId="0" build="p"/>
      <p:bldP spid="2161" grpId="0" build="p"/>
      <p:bldP spid="2163" grpId="0" build="p"/>
      <p:bldP spid="2165" grpId="0" build="p"/>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s://lh3.googleusercontent.com/xSDmqhFIgRS_KH_BV_9Ph9dJz-xkiBukwTAEhYi7M_BXkYKpQFu7tZ54aiO_mR8Yk4iCRyfLbLW02shjF_kmXXUotqw1coIdqPuzG8i2BIaeB3gMmqbnQRTy5oE1a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00150"/>
            <a:ext cx="5495925" cy="32099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524000" y="4476750"/>
            <a:ext cx="2222083" cy="307777"/>
          </a:xfrm>
          <a:prstGeom prst="rect">
            <a:avLst/>
          </a:prstGeom>
        </p:spPr>
        <p:txBody>
          <a:bodyPr wrap="none">
            <a:spAutoFit/>
          </a:bodyPr>
          <a:lstStyle/>
          <a:p>
            <a:r>
              <a:rPr lang="vi-VN" dirty="0">
                <a:latin typeface="+mn-lt"/>
              </a:rPr>
              <a:t>Trần Văn Đông (member)</a:t>
            </a:r>
            <a:endParaRPr lang="en-US" dirty="0">
              <a:latin typeface="+mn-lt"/>
            </a:endParaRPr>
          </a:p>
        </p:txBody>
      </p:sp>
      <p:sp>
        <p:nvSpPr>
          <p:cNvPr id="16" name="Rectangle 15"/>
          <p:cNvSpPr/>
          <p:nvPr/>
        </p:nvSpPr>
        <p:spPr>
          <a:xfrm>
            <a:off x="5863130" y="1358563"/>
            <a:ext cx="3089484" cy="2893100"/>
          </a:xfrm>
          <a:prstGeom prst="rect">
            <a:avLst/>
          </a:prstGeom>
        </p:spPr>
        <p:txBody>
          <a:bodyPr wrap="square">
            <a:spAutoFit/>
          </a:bodyPr>
          <a:lstStyle/>
          <a:p>
            <a:pPr marL="285750" indent="-285750">
              <a:buFontTx/>
              <a:buChar char="-"/>
            </a:pPr>
            <a:r>
              <a:rPr lang="en-US" dirty="0"/>
              <a:t>Công việc chính </a:t>
            </a:r>
            <a:r>
              <a:rPr lang="vi-VN" dirty="0"/>
              <a:t>về website. </a:t>
            </a:r>
            <a:endParaRPr lang="en-US" dirty="0"/>
          </a:p>
          <a:p>
            <a:pPr marL="285750" indent="-285750">
              <a:buFontTx/>
              <a:buChar char="-"/>
            </a:pPr>
            <a:r>
              <a:rPr lang="en-US" dirty="0"/>
              <a:t>Sprint 1 </a:t>
            </a:r>
            <a:r>
              <a:rPr lang="vi-VN" dirty="0"/>
              <a:t>khởi tạo website khiến số giờ thực tế lên đến 17 giờ trong khi kế hoạch chỉ có 14 giờ. </a:t>
            </a:r>
            <a:endParaRPr lang="en-US" dirty="0"/>
          </a:p>
          <a:p>
            <a:pPr marL="285750" indent="-285750">
              <a:buFontTx/>
              <a:buChar char="-"/>
            </a:pPr>
            <a:r>
              <a:rPr lang="en-US" dirty="0"/>
              <a:t>Từ sprint 2 đến 6 </a:t>
            </a:r>
            <a:r>
              <a:rPr lang="vi-VN" dirty="0"/>
              <a:t>chủ yếu là đăng bài lên web và điều chỉnh một số thứ trên giao diện </a:t>
            </a:r>
            <a:endParaRPr lang="en-US" dirty="0"/>
          </a:p>
          <a:p>
            <a:pPr marL="285750" indent="-285750">
              <a:buFontTx/>
              <a:buChar char="-"/>
            </a:pPr>
            <a:r>
              <a:rPr lang="vi-VN" dirty="0"/>
              <a:t>Riêng sprint cuối</a:t>
            </a:r>
            <a:r>
              <a:rPr lang="en-US" dirty="0"/>
              <a:t> cần kiểm tra hệ thống và </a:t>
            </a:r>
            <a:r>
              <a:rPr lang="vi-VN" dirty="0"/>
              <a:t>phát hiện ra các lỗi nên cần sửa và điều chỉnh</a:t>
            </a:r>
            <a:r>
              <a:rPr lang="en-US" dirty="0"/>
              <a:t>. Tổng là 18 tiếng</a:t>
            </a:r>
          </a:p>
          <a:p>
            <a:pPr marL="285750" indent="-285750">
              <a:buFontTx/>
              <a:buChar char="-"/>
            </a:pPr>
            <a:r>
              <a:rPr lang="vi-VN" dirty="0"/>
              <a:t>Tổng cả 6 sprint Đông làm thực tế mất 65 giờ</a:t>
            </a:r>
            <a:endParaRPr lang="en-US" dirty="0"/>
          </a:p>
        </p:txBody>
      </p:sp>
      <p:sp>
        <p:nvSpPr>
          <p:cNvPr id="7" name="Title 13">
            <a:extLst>
              <a:ext uri="{FF2B5EF4-FFF2-40B4-BE49-F238E27FC236}">
                <a16:creationId xmlns:a16="http://schemas.microsoft.com/office/drawing/2014/main" id="{8E21E845-A072-4B9E-B6F2-F0E49BB6620A}"/>
              </a:ext>
            </a:extLst>
          </p:cNvPr>
          <p:cNvSpPr>
            <a:spLocks noGrp="1"/>
          </p:cNvSpPr>
          <p:nvPr>
            <p:ph type="ctrTitle" idx="15"/>
          </p:nvPr>
        </p:nvSpPr>
        <p:spPr>
          <a:xfrm>
            <a:off x="1828800" y="496815"/>
            <a:ext cx="5029200" cy="425400"/>
          </a:xfrm>
        </p:spPr>
        <p:txBody>
          <a:bodyPr/>
          <a:lstStyle/>
          <a:p>
            <a:r>
              <a:rPr lang="en-GB" sz="2000" b="1" dirty="0" err="1">
                <a:latin typeface="+mj-lt"/>
                <a:cs typeface="Times New Roman" panose="02020603050405020304" pitchFamily="18" charset="0"/>
              </a:rPr>
              <a:t>Thống</a:t>
            </a:r>
            <a:r>
              <a:rPr lang="en-GB" sz="2000" b="1" dirty="0">
                <a:latin typeface="+mj-lt"/>
                <a:cs typeface="Times New Roman" panose="02020603050405020304" pitchFamily="18" charset="0"/>
              </a:rPr>
              <a:t> </a:t>
            </a:r>
            <a:r>
              <a:rPr lang="en-GB" sz="2000" b="1" dirty="0" err="1">
                <a:latin typeface="+mj-lt"/>
                <a:cs typeface="Times New Roman" panose="02020603050405020304" pitchFamily="18" charset="0"/>
              </a:rPr>
              <a:t>kê</a:t>
            </a:r>
            <a:r>
              <a:rPr lang="en-GB" sz="2000" b="1" dirty="0">
                <a:latin typeface="+mj-lt"/>
                <a:cs typeface="Times New Roman" panose="02020603050405020304" pitchFamily="18" charset="0"/>
              </a:rPr>
              <a:t> effort </a:t>
            </a:r>
            <a:r>
              <a:rPr lang="en-GB" sz="2000" b="1" dirty="0" err="1">
                <a:latin typeface="+mj-lt"/>
                <a:cs typeface="Times New Roman" panose="02020603050405020304" pitchFamily="18" charset="0"/>
              </a:rPr>
              <a:t>từng</a:t>
            </a:r>
            <a:r>
              <a:rPr lang="en-GB" sz="2000" b="1" dirty="0">
                <a:latin typeface="+mj-lt"/>
                <a:cs typeface="Times New Roman" panose="02020603050405020304" pitchFamily="18" charset="0"/>
              </a:rPr>
              <a:t> member  </a:t>
            </a:r>
            <a:endParaRPr lang="en-US" sz="2000" b="1" dirty="0">
              <a:latin typeface="+mj-lt"/>
              <a:cs typeface="Times New Roman" panose="02020603050405020304" pitchFamily="18" charset="0"/>
            </a:endParaRPr>
          </a:p>
        </p:txBody>
      </p:sp>
    </p:spTree>
    <p:extLst>
      <p:ext uri="{BB962C8B-B14F-4D97-AF65-F5344CB8AC3E}">
        <p14:creationId xmlns:p14="http://schemas.microsoft.com/office/powerpoint/2010/main" val="160582340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lh4.googleusercontent.com/cuYFYJWR2FEXDZGg04YdR9yafq-3tgTrGIPWD2lcQzQsyuRF3YSf9pHuP-Tkl98pVSYd2Tb-54s4SRIfIyHTecgW5lddQB8MLJiT12h6K1oK6iuinCSPTO17JzCa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00150"/>
            <a:ext cx="5495925" cy="32099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795790" y="4552950"/>
            <a:ext cx="2361544" cy="307777"/>
          </a:xfrm>
          <a:prstGeom prst="rect">
            <a:avLst/>
          </a:prstGeom>
        </p:spPr>
        <p:txBody>
          <a:bodyPr wrap="none">
            <a:spAutoFit/>
          </a:bodyPr>
          <a:lstStyle/>
          <a:p>
            <a:r>
              <a:rPr lang="en-US" dirty="0" err="1">
                <a:latin typeface="+mj-lt"/>
                <a:cs typeface="Times New Roman" panose="02020603050405020304" pitchFamily="18" charset="0"/>
              </a:rPr>
              <a:t>Lê</a:t>
            </a:r>
            <a:r>
              <a:rPr lang="en-US" dirty="0">
                <a:latin typeface="+mj-lt"/>
                <a:cs typeface="Times New Roman" panose="02020603050405020304" pitchFamily="18" charset="0"/>
              </a:rPr>
              <a:t> </a:t>
            </a:r>
            <a:r>
              <a:rPr lang="en-US" dirty="0" err="1">
                <a:latin typeface="+mj-lt"/>
                <a:cs typeface="Times New Roman" panose="02020603050405020304" pitchFamily="18" charset="0"/>
              </a:rPr>
              <a:t>Thị</a:t>
            </a:r>
            <a:r>
              <a:rPr lang="en-US" dirty="0">
                <a:latin typeface="+mj-lt"/>
                <a:cs typeface="Times New Roman" panose="02020603050405020304" pitchFamily="18" charset="0"/>
              </a:rPr>
              <a:t> </a:t>
            </a:r>
            <a:r>
              <a:rPr lang="en-US" dirty="0" err="1">
                <a:latin typeface="+mj-lt"/>
                <a:cs typeface="Times New Roman" panose="02020603050405020304" pitchFamily="18" charset="0"/>
              </a:rPr>
              <a:t>Mỹ</a:t>
            </a:r>
            <a:r>
              <a:rPr lang="en-US" dirty="0">
                <a:latin typeface="+mj-lt"/>
                <a:cs typeface="Times New Roman" panose="02020603050405020304" pitchFamily="18" charset="0"/>
              </a:rPr>
              <a:t> </a:t>
            </a:r>
            <a:r>
              <a:rPr lang="en-US" dirty="0" err="1">
                <a:latin typeface="+mj-lt"/>
                <a:cs typeface="Times New Roman" panose="02020603050405020304" pitchFamily="18" charset="0"/>
              </a:rPr>
              <a:t>Huyền</a:t>
            </a:r>
            <a:r>
              <a:rPr lang="en-US" dirty="0">
                <a:latin typeface="+mj-lt"/>
                <a:cs typeface="Times New Roman" panose="02020603050405020304" pitchFamily="18" charset="0"/>
              </a:rPr>
              <a:t> (member)</a:t>
            </a:r>
          </a:p>
        </p:txBody>
      </p:sp>
      <p:sp>
        <p:nvSpPr>
          <p:cNvPr id="16" name="Rectangle 15"/>
          <p:cNvSpPr/>
          <p:nvPr/>
        </p:nvSpPr>
        <p:spPr>
          <a:xfrm>
            <a:off x="5740474" y="1448365"/>
            <a:ext cx="3238500" cy="2246769"/>
          </a:xfrm>
          <a:prstGeom prst="rect">
            <a:avLst/>
          </a:prstGeom>
        </p:spPr>
        <p:txBody>
          <a:bodyPr wrap="square">
            <a:spAutoFit/>
          </a:bodyPr>
          <a:lstStyle/>
          <a:p>
            <a:pPr marL="285750" indent="-285750">
              <a:buFontTx/>
              <a:buChar char="-"/>
            </a:pPr>
            <a:r>
              <a:rPr lang="en-US" dirty="0"/>
              <a:t>C</a:t>
            </a:r>
            <a:r>
              <a:rPr lang="vi-VN" dirty="0"/>
              <a:t>ông việc chính là về design</a:t>
            </a:r>
            <a:endParaRPr lang="en-US" dirty="0"/>
          </a:p>
          <a:p>
            <a:pPr marL="285750" indent="-285750">
              <a:buFontTx/>
              <a:buChar char="-"/>
            </a:pPr>
            <a:r>
              <a:rPr lang="en-US" dirty="0"/>
              <a:t>S</a:t>
            </a:r>
            <a:r>
              <a:rPr lang="vi-VN" dirty="0"/>
              <a:t>print 1</a:t>
            </a:r>
            <a:r>
              <a:rPr lang="en-US" dirty="0"/>
              <a:t> lên ý tưởng cho bố cục và hình ảnh</a:t>
            </a:r>
          </a:p>
          <a:p>
            <a:pPr marL="285750" indent="-285750">
              <a:buFontTx/>
              <a:buChar char="-"/>
            </a:pPr>
            <a:r>
              <a:rPr lang="en-US" dirty="0"/>
              <a:t>S</a:t>
            </a:r>
            <a:r>
              <a:rPr lang="vi-VN" dirty="0"/>
              <a:t>print 2 </a:t>
            </a:r>
            <a:r>
              <a:rPr lang="en-US" dirty="0"/>
              <a:t>bắt đầu vào thiết kế và làm bộ nhận diện cho dự án dẫn đến tốn nhiều thời gian hơn</a:t>
            </a:r>
          </a:p>
          <a:p>
            <a:pPr marL="285750" indent="-285750">
              <a:buFontTx/>
              <a:buChar char="-"/>
            </a:pPr>
            <a:r>
              <a:rPr lang="en-US" dirty="0"/>
              <a:t>Từ sprint 3 bắt đầu điều chỉnh tiến độ làm việc</a:t>
            </a:r>
          </a:p>
          <a:p>
            <a:pPr marL="285750" indent="-285750">
              <a:buFontTx/>
              <a:buChar char="-"/>
            </a:pPr>
            <a:r>
              <a:rPr lang="vi-VN" dirty="0"/>
              <a:t>Tổng cả 6 sprint Huyền làm thực tế mất 62 giờ</a:t>
            </a:r>
            <a:endParaRPr lang="en-US" dirty="0"/>
          </a:p>
        </p:txBody>
      </p:sp>
      <p:sp>
        <p:nvSpPr>
          <p:cNvPr id="5" name="Title 13">
            <a:extLst>
              <a:ext uri="{FF2B5EF4-FFF2-40B4-BE49-F238E27FC236}">
                <a16:creationId xmlns:a16="http://schemas.microsoft.com/office/drawing/2014/main" id="{B8D3DC41-6502-4546-A83A-BBBF1E0156BB}"/>
              </a:ext>
            </a:extLst>
          </p:cNvPr>
          <p:cNvSpPr>
            <a:spLocks noGrp="1"/>
          </p:cNvSpPr>
          <p:nvPr>
            <p:ph type="ctrTitle" idx="15"/>
          </p:nvPr>
        </p:nvSpPr>
        <p:spPr>
          <a:xfrm>
            <a:off x="1905000" y="458715"/>
            <a:ext cx="5029200" cy="425400"/>
          </a:xfrm>
        </p:spPr>
        <p:txBody>
          <a:bodyPr/>
          <a:lstStyle/>
          <a:p>
            <a:r>
              <a:rPr lang="en-GB" sz="2000" b="1" dirty="0" err="1">
                <a:latin typeface="+mj-lt"/>
                <a:cs typeface="Times New Roman" panose="02020603050405020304" pitchFamily="18" charset="0"/>
              </a:rPr>
              <a:t>Thống</a:t>
            </a:r>
            <a:r>
              <a:rPr lang="en-GB" sz="2000" b="1" dirty="0">
                <a:latin typeface="+mj-lt"/>
                <a:cs typeface="Times New Roman" panose="02020603050405020304" pitchFamily="18" charset="0"/>
              </a:rPr>
              <a:t> </a:t>
            </a:r>
            <a:r>
              <a:rPr lang="en-GB" sz="2000" b="1" dirty="0" err="1">
                <a:latin typeface="+mj-lt"/>
                <a:cs typeface="Times New Roman" panose="02020603050405020304" pitchFamily="18" charset="0"/>
              </a:rPr>
              <a:t>kê</a:t>
            </a:r>
            <a:r>
              <a:rPr lang="en-GB" sz="2000" b="1" dirty="0">
                <a:latin typeface="+mj-lt"/>
                <a:cs typeface="Times New Roman" panose="02020603050405020304" pitchFamily="18" charset="0"/>
              </a:rPr>
              <a:t> effort </a:t>
            </a:r>
            <a:r>
              <a:rPr lang="en-GB" sz="2000" b="1" dirty="0" err="1">
                <a:latin typeface="+mj-lt"/>
                <a:cs typeface="Times New Roman" panose="02020603050405020304" pitchFamily="18" charset="0"/>
              </a:rPr>
              <a:t>từng</a:t>
            </a:r>
            <a:r>
              <a:rPr lang="en-GB" sz="2000" b="1" dirty="0">
                <a:latin typeface="+mj-lt"/>
                <a:cs typeface="Times New Roman" panose="02020603050405020304" pitchFamily="18" charset="0"/>
              </a:rPr>
              <a:t> member  </a:t>
            </a:r>
            <a:endParaRPr lang="en-US" sz="2000" b="1" dirty="0">
              <a:latin typeface="+mj-lt"/>
              <a:cs typeface="Times New Roman" panose="02020603050405020304" pitchFamily="18" charset="0"/>
            </a:endParaRPr>
          </a:p>
        </p:txBody>
      </p:sp>
    </p:spTree>
    <p:extLst>
      <p:ext uri="{BB962C8B-B14F-4D97-AF65-F5344CB8AC3E}">
        <p14:creationId xmlns:p14="http://schemas.microsoft.com/office/powerpoint/2010/main" val="245805550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lh6.googleusercontent.com/9JxUtE82jTJO61tcZaMyDyDM-vf6_LNDNGiRymwJx1BJ8Dmz8da6G0dYtglhXbPa1dCyKT3XUrmWjChx8tPQGUVP-rVLVaMays8xUgSMpD9CgKVRLi_dmPhmAWGK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66787"/>
            <a:ext cx="5495925" cy="32099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769551" y="4319587"/>
            <a:ext cx="2042547" cy="307777"/>
          </a:xfrm>
          <a:prstGeom prst="rect">
            <a:avLst/>
          </a:prstGeom>
        </p:spPr>
        <p:txBody>
          <a:bodyPr wrap="none">
            <a:spAutoFit/>
          </a:bodyPr>
          <a:lstStyle/>
          <a:p>
            <a:r>
              <a:rPr lang="en-GB" dirty="0" err="1">
                <a:latin typeface="+mj-lt"/>
                <a:cs typeface="Times New Roman" panose="02020603050405020304" pitchFamily="18" charset="0"/>
              </a:rPr>
              <a:t>Lê</a:t>
            </a:r>
            <a:r>
              <a:rPr lang="en-GB" dirty="0">
                <a:latin typeface="+mj-lt"/>
                <a:cs typeface="Times New Roman" panose="02020603050405020304" pitchFamily="18" charset="0"/>
              </a:rPr>
              <a:t> </a:t>
            </a:r>
            <a:r>
              <a:rPr lang="en-GB" dirty="0" err="1">
                <a:latin typeface="+mj-lt"/>
                <a:cs typeface="Times New Roman" panose="02020603050405020304" pitchFamily="18" charset="0"/>
              </a:rPr>
              <a:t>Thị</a:t>
            </a:r>
            <a:r>
              <a:rPr lang="en-GB" dirty="0">
                <a:latin typeface="+mj-lt"/>
                <a:cs typeface="Times New Roman" panose="02020603050405020304" pitchFamily="18" charset="0"/>
              </a:rPr>
              <a:t> </a:t>
            </a:r>
            <a:r>
              <a:rPr lang="en-GB" dirty="0" err="1">
                <a:latin typeface="+mj-lt"/>
                <a:cs typeface="Times New Roman" panose="02020603050405020304" pitchFamily="18" charset="0"/>
              </a:rPr>
              <a:t>Mỹ</a:t>
            </a:r>
            <a:r>
              <a:rPr lang="en-GB" dirty="0">
                <a:latin typeface="+mj-lt"/>
                <a:cs typeface="Times New Roman" panose="02020603050405020304" pitchFamily="18" charset="0"/>
              </a:rPr>
              <a:t> </a:t>
            </a:r>
            <a:r>
              <a:rPr lang="en-GB" dirty="0" err="1">
                <a:latin typeface="+mj-lt"/>
                <a:cs typeface="Times New Roman" panose="02020603050405020304" pitchFamily="18" charset="0"/>
              </a:rPr>
              <a:t>Lệ</a:t>
            </a:r>
            <a:r>
              <a:rPr lang="en-GB" dirty="0">
                <a:latin typeface="+mj-lt"/>
                <a:cs typeface="Times New Roman" panose="02020603050405020304" pitchFamily="18" charset="0"/>
              </a:rPr>
              <a:t> (member)</a:t>
            </a:r>
            <a:endParaRPr lang="en-US" dirty="0">
              <a:latin typeface="+mj-lt"/>
              <a:cs typeface="Times New Roman" panose="02020603050405020304" pitchFamily="18" charset="0"/>
            </a:endParaRPr>
          </a:p>
        </p:txBody>
      </p:sp>
      <p:sp>
        <p:nvSpPr>
          <p:cNvPr id="16" name="Rectangle 15"/>
          <p:cNvSpPr/>
          <p:nvPr/>
        </p:nvSpPr>
        <p:spPr>
          <a:xfrm>
            <a:off x="5715000" y="1232922"/>
            <a:ext cx="3276600" cy="2677656"/>
          </a:xfrm>
          <a:prstGeom prst="rect">
            <a:avLst/>
          </a:prstGeom>
        </p:spPr>
        <p:txBody>
          <a:bodyPr wrap="square">
            <a:spAutoFit/>
          </a:bodyPr>
          <a:lstStyle/>
          <a:p>
            <a:pPr marL="285750" indent="-285750">
              <a:buFontTx/>
              <a:buChar char="-"/>
            </a:pPr>
            <a:r>
              <a:rPr lang="vi-VN" dirty="0"/>
              <a:t>Công việc chính là về kế hoạch content. Với </a:t>
            </a:r>
            <a:endParaRPr lang="en-US" dirty="0"/>
          </a:p>
          <a:p>
            <a:pPr marL="285750" indent="-285750">
              <a:buFontTx/>
              <a:buChar char="-"/>
            </a:pPr>
            <a:r>
              <a:rPr lang="vi-VN" dirty="0"/>
              <a:t>Sprint 1 và 2</a:t>
            </a:r>
            <a:r>
              <a:rPr lang="en-US" dirty="0"/>
              <a:t> chuẩn bị bài viết cho dự án</a:t>
            </a:r>
          </a:p>
          <a:p>
            <a:pPr marL="285750" indent="-285750">
              <a:buFontTx/>
              <a:buChar char="-"/>
            </a:pPr>
            <a:r>
              <a:rPr lang="vi-VN" dirty="0"/>
              <a:t>Sprint 3 cần lên kế hoạch cho 3 dự án </a:t>
            </a:r>
            <a:r>
              <a:rPr lang="en-US" dirty="0"/>
              <a:t>tốn</a:t>
            </a:r>
            <a:r>
              <a:rPr lang="vi-VN" dirty="0"/>
              <a:t>13 tiếng, nhiều hơn so với kế hoạch. </a:t>
            </a:r>
            <a:endParaRPr lang="en-US" dirty="0"/>
          </a:p>
          <a:p>
            <a:pPr marL="285750" indent="-285750">
              <a:buFontTx/>
              <a:buChar char="-"/>
            </a:pPr>
            <a:r>
              <a:rPr lang="vi-VN" dirty="0"/>
              <a:t>3 sprint sau </a:t>
            </a:r>
            <a:r>
              <a:rPr lang="en-US" dirty="0"/>
              <a:t>chủ yếu </a:t>
            </a:r>
            <a:r>
              <a:rPr lang="vi-VN" dirty="0"/>
              <a:t>duyệt bài và tăng cường thêm một vài bài</a:t>
            </a:r>
            <a:r>
              <a:rPr lang="en-US" dirty="0"/>
              <a:t> cho dự án</a:t>
            </a:r>
          </a:p>
          <a:p>
            <a:pPr marL="285750" indent="-285750">
              <a:buFontTx/>
              <a:buChar char="-"/>
            </a:pPr>
            <a:r>
              <a:rPr lang="vi-VN" dirty="0"/>
              <a:t>Tổng cả 6 sprint lệ làm thực tế mất 62 giờ</a:t>
            </a:r>
            <a:endParaRPr lang="en-US" dirty="0"/>
          </a:p>
        </p:txBody>
      </p:sp>
      <p:sp>
        <p:nvSpPr>
          <p:cNvPr id="5" name="Title 13">
            <a:extLst>
              <a:ext uri="{FF2B5EF4-FFF2-40B4-BE49-F238E27FC236}">
                <a16:creationId xmlns:a16="http://schemas.microsoft.com/office/drawing/2014/main" id="{92FAA285-8A31-4974-8164-A88F288E4D61}"/>
              </a:ext>
            </a:extLst>
          </p:cNvPr>
          <p:cNvSpPr>
            <a:spLocks noGrp="1"/>
          </p:cNvSpPr>
          <p:nvPr>
            <p:ph type="ctrTitle" idx="15"/>
          </p:nvPr>
        </p:nvSpPr>
        <p:spPr>
          <a:xfrm>
            <a:off x="2057400" y="303436"/>
            <a:ext cx="5029200" cy="425400"/>
          </a:xfrm>
        </p:spPr>
        <p:txBody>
          <a:bodyPr/>
          <a:lstStyle/>
          <a:p>
            <a:r>
              <a:rPr lang="en-GB" sz="2000" b="1" dirty="0" err="1">
                <a:latin typeface="+mj-lt"/>
                <a:cs typeface="Times New Roman" panose="02020603050405020304" pitchFamily="18" charset="0"/>
              </a:rPr>
              <a:t>Thống</a:t>
            </a:r>
            <a:r>
              <a:rPr lang="en-GB" sz="2000" b="1" dirty="0">
                <a:latin typeface="+mj-lt"/>
                <a:cs typeface="Times New Roman" panose="02020603050405020304" pitchFamily="18" charset="0"/>
              </a:rPr>
              <a:t> </a:t>
            </a:r>
            <a:r>
              <a:rPr lang="en-GB" sz="2000" b="1" dirty="0" err="1">
                <a:latin typeface="+mj-lt"/>
                <a:cs typeface="Times New Roman" panose="02020603050405020304" pitchFamily="18" charset="0"/>
              </a:rPr>
              <a:t>kê</a:t>
            </a:r>
            <a:r>
              <a:rPr lang="en-GB" sz="2000" b="1" dirty="0">
                <a:latin typeface="+mj-lt"/>
                <a:cs typeface="Times New Roman" panose="02020603050405020304" pitchFamily="18" charset="0"/>
              </a:rPr>
              <a:t> effort </a:t>
            </a:r>
            <a:r>
              <a:rPr lang="en-GB" sz="2000" b="1" dirty="0" err="1">
                <a:latin typeface="+mj-lt"/>
                <a:cs typeface="Times New Roman" panose="02020603050405020304" pitchFamily="18" charset="0"/>
              </a:rPr>
              <a:t>từng</a:t>
            </a:r>
            <a:r>
              <a:rPr lang="en-GB" sz="2000" b="1" dirty="0">
                <a:latin typeface="+mj-lt"/>
                <a:cs typeface="Times New Roman" panose="02020603050405020304" pitchFamily="18" charset="0"/>
              </a:rPr>
              <a:t> member  </a:t>
            </a:r>
            <a:endParaRPr lang="en-US" sz="2000" b="1" dirty="0">
              <a:latin typeface="+mj-lt"/>
              <a:cs typeface="Times New Roman" panose="02020603050405020304" pitchFamily="18" charset="0"/>
            </a:endParaRPr>
          </a:p>
        </p:txBody>
      </p:sp>
    </p:spTree>
    <p:extLst>
      <p:ext uri="{BB962C8B-B14F-4D97-AF65-F5344CB8AC3E}">
        <p14:creationId xmlns:p14="http://schemas.microsoft.com/office/powerpoint/2010/main" val="2421451404"/>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lh4.googleusercontent.com/Oh4z8_F6R0msSuzjeSFpn560iHdoHaCg8V5X4D16g0y1RBFFidJ4CuQriJ7KtOV4tmmjSsgkGxdXoS7WSnN17kfRPeXcJwG4v1aHpVOJdc3iF_Xv3knuB6lEKbRii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293940"/>
            <a:ext cx="5029201" cy="293733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983503" y="4383091"/>
            <a:ext cx="2281394" cy="307777"/>
          </a:xfrm>
          <a:prstGeom prst="rect">
            <a:avLst/>
          </a:prstGeom>
        </p:spPr>
        <p:txBody>
          <a:bodyPr wrap="none">
            <a:spAutoFit/>
          </a:bodyPr>
          <a:lstStyle/>
          <a:p>
            <a:r>
              <a:rPr lang="en-US" dirty="0" err="1">
                <a:latin typeface="+mj-lt"/>
                <a:cs typeface="Times New Roman" panose="02020603050405020304" pitchFamily="18" charset="0"/>
              </a:rPr>
              <a:t>Nguyễn</a:t>
            </a:r>
            <a:r>
              <a:rPr lang="en-US" dirty="0">
                <a:latin typeface="+mj-lt"/>
                <a:cs typeface="Times New Roman" panose="02020603050405020304" pitchFamily="18" charset="0"/>
              </a:rPr>
              <a:t> </a:t>
            </a:r>
            <a:r>
              <a:rPr lang="en-US" dirty="0" err="1">
                <a:latin typeface="+mj-lt"/>
                <a:cs typeface="Times New Roman" panose="02020603050405020304" pitchFamily="18" charset="0"/>
              </a:rPr>
              <a:t>Thị</a:t>
            </a:r>
            <a:r>
              <a:rPr lang="en-US" dirty="0">
                <a:latin typeface="+mj-lt"/>
                <a:cs typeface="Times New Roman" panose="02020603050405020304" pitchFamily="18" charset="0"/>
              </a:rPr>
              <a:t> Thu (member)</a:t>
            </a:r>
          </a:p>
        </p:txBody>
      </p:sp>
      <p:sp>
        <p:nvSpPr>
          <p:cNvPr id="16" name="Rectangle 15"/>
          <p:cNvSpPr/>
          <p:nvPr/>
        </p:nvSpPr>
        <p:spPr>
          <a:xfrm>
            <a:off x="5818853" y="1962150"/>
            <a:ext cx="3104744" cy="1600438"/>
          </a:xfrm>
          <a:prstGeom prst="rect">
            <a:avLst/>
          </a:prstGeom>
        </p:spPr>
        <p:txBody>
          <a:bodyPr wrap="square">
            <a:spAutoFit/>
          </a:bodyPr>
          <a:lstStyle/>
          <a:p>
            <a:pPr marL="285750" indent="-285750">
              <a:buFontTx/>
              <a:buChar char="-"/>
            </a:pPr>
            <a:r>
              <a:rPr lang="vi-VN" dirty="0">
                <a:solidFill>
                  <a:schemeClr val="tx1"/>
                </a:solidFill>
                <a:latin typeface="+mn-lt"/>
              </a:rPr>
              <a:t>Công việc chính là viết content các bài hàng tuần nên </a:t>
            </a:r>
            <a:endParaRPr lang="en-US" dirty="0">
              <a:solidFill>
                <a:schemeClr val="tx1"/>
              </a:solidFill>
              <a:latin typeface="+mn-lt"/>
            </a:endParaRPr>
          </a:p>
          <a:p>
            <a:pPr marL="285750" indent="-285750">
              <a:buFontTx/>
              <a:buChar char="-"/>
            </a:pPr>
            <a:r>
              <a:rPr lang="vi-VN" dirty="0">
                <a:solidFill>
                  <a:schemeClr val="tx1"/>
                </a:solidFill>
                <a:latin typeface="+mn-lt"/>
              </a:rPr>
              <a:t>Mỗi sprint công việc không có thay đổi nhiều, thời gian thực tế cũng ít hơn so với kế hoạch. </a:t>
            </a:r>
            <a:endParaRPr lang="en-US" dirty="0">
              <a:solidFill>
                <a:schemeClr val="tx1"/>
              </a:solidFill>
              <a:latin typeface="+mn-lt"/>
            </a:endParaRPr>
          </a:p>
          <a:p>
            <a:pPr marL="285750" indent="-285750">
              <a:buFontTx/>
              <a:buChar char="-"/>
            </a:pPr>
            <a:r>
              <a:rPr lang="vi-VN" dirty="0">
                <a:solidFill>
                  <a:schemeClr val="tx1"/>
                </a:solidFill>
                <a:latin typeface="+mn-lt"/>
              </a:rPr>
              <a:t>Cả 6 sprint thu làm việc hết 58 giờ trên thực tế</a:t>
            </a:r>
            <a:endParaRPr lang="en-US" dirty="0">
              <a:solidFill>
                <a:schemeClr val="tx1"/>
              </a:solidFill>
              <a:latin typeface="+mn-lt"/>
            </a:endParaRPr>
          </a:p>
        </p:txBody>
      </p:sp>
      <p:sp>
        <p:nvSpPr>
          <p:cNvPr id="5" name="Title 13">
            <a:extLst>
              <a:ext uri="{FF2B5EF4-FFF2-40B4-BE49-F238E27FC236}">
                <a16:creationId xmlns:a16="http://schemas.microsoft.com/office/drawing/2014/main" id="{B6F78F75-B8D1-4147-BD6D-036C5CBA95E6}"/>
              </a:ext>
            </a:extLst>
          </p:cNvPr>
          <p:cNvSpPr>
            <a:spLocks noGrp="1"/>
          </p:cNvSpPr>
          <p:nvPr>
            <p:ph type="ctrTitle" idx="15"/>
          </p:nvPr>
        </p:nvSpPr>
        <p:spPr>
          <a:xfrm>
            <a:off x="2057400" y="452632"/>
            <a:ext cx="5029200" cy="425400"/>
          </a:xfrm>
        </p:spPr>
        <p:txBody>
          <a:bodyPr/>
          <a:lstStyle/>
          <a:p>
            <a:r>
              <a:rPr lang="en-GB" sz="2000" b="1" dirty="0" err="1">
                <a:latin typeface="+mj-lt"/>
                <a:cs typeface="Times New Roman" panose="02020603050405020304" pitchFamily="18" charset="0"/>
              </a:rPr>
              <a:t>Thống</a:t>
            </a:r>
            <a:r>
              <a:rPr lang="en-GB" sz="2000" b="1" dirty="0">
                <a:latin typeface="+mj-lt"/>
                <a:cs typeface="Times New Roman" panose="02020603050405020304" pitchFamily="18" charset="0"/>
              </a:rPr>
              <a:t> </a:t>
            </a:r>
            <a:r>
              <a:rPr lang="en-GB" sz="2000" b="1" dirty="0" err="1">
                <a:latin typeface="+mj-lt"/>
                <a:cs typeface="Times New Roman" panose="02020603050405020304" pitchFamily="18" charset="0"/>
              </a:rPr>
              <a:t>kê</a:t>
            </a:r>
            <a:r>
              <a:rPr lang="en-GB" sz="2000" b="1" dirty="0">
                <a:latin typeface="+mj-lt"/>
                <a:cs typeface="Times New Roman" panose="02020603050405020304" pitchFamily="18" charset="0"/>
              </a:rPr>
              <a:t> effort </a:t>
            </a:r>
            <a:r>
              <a:rPr lang="en-GB" sz="2000" b="1" dirty="0" err="1">
                <a:latin typeface="+mj-lt"/>
                <a:cs typeface="Times New Roman" panose="02020603050405020304" pitchFamily="18" charset="0"/>
              </a:rPr>
              <a:t>từng</a:t>
            </a:r>
            <a:r>
              <a:rPr lang="en-GB" sz="2000" b="1" dirty="0">
                <a:latin typeface="+mj-lt"/>
                <a:cs typeface="Times New Roman" panose="02020603050405020304" pitchFamily="18" charset="0"/>
              </a:rPr>
              <a:t> member  </a:t>
            </a:r>
            <a:endParaRPr lang="en-US" sz="2000" b="1" dirty="0">
              <a:latin typeface="+mj-lt"/>
              <a:cs typeface="Times New Roman" panose="02020603050405020304" pitchFamily="18" charset="0"/>
            </a:endParaRPr>
          </a:p>
        </p:txBody>
      </p:sp>
    </p:spTree>
    <p:extLst>
      <p:ext uri="{BB962C8B-B14F-4D97-AF65-F5344CB8AC3E}">
        <p14:creationId xmlns:p14="http://schemas.microsoft.com/office/powerpoint/2010/main" val="1168278517"/>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790ABE-FEC7-4393-9F15-321F13EE02EA}"/>
              </a:ext>
            </a:extLst>
          </p:cNvPr>
          <p:cNvGrpSpPr/>
          <p:nvPr/>
        </p:nvGrpSpPr>
        <p:grpSpPr>
          <a:xfrm>
            <a:off x="381000" y="1123950"/>
            <a:ext cx="5495925" cy="3584377"/>
            <a:chOff x="136452" y="1123950"/>
            <a:chExt cx="5495925" cy="3584377"/>
          </a:xfrm>
        </p:grpSpPr>
        <p:pic>
          <p:nvPicPr>
            <p:cNvPr id="20482" name="Picture 2" descr="https://lh3.googleusercontent.com/QZky-y-AbG73fu3MfDn67gAzcJ6gKaeQOj3ZxP1dSTjP1MUL-FcU4U2rWzWF9Y2iw8ZGGVk-ol_72bdPWtDiGxb3hbxOlIgzRCndn-GfKvFah9-MsF3xx1s6yZl3b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52" y="1123950"/>
              <a:ext cx="5495925" cy="32099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563476" y="4400550"/>
              <a:ext cx="2507418" cy="307777"/>
            </a:xfrm>
            <a:prstGeom prst="rect">
              <a:avLst/>
            </a:prstGeom>
          </p:spPr>
          <p:txBody>
            <a:bodyPr wrap="none">
              <a:spAutoFit/>
            </a:bodyPr>
            <a:lstStyle/>
            <a:p>
              <a:r>
                <a:rPr lang="vi-VN" dirty="0">
                  <a:latin typeface="+mn-lt"/>
                </a:rPr>
                <a:t> Trần Nhật Trường (member)</a:t>
              </a:r>
              <a:endParaRPr lang="en-US" dirty="0">
                <a:latin typeface="+mn-lt"/>
              </a:endParaRPr>
            </a:p>
          </p:txBody>
        </p:sp>
      </p:grpSp>
      <p:sp>
        <p:nvSpPr>
          <p:cNvPr id="16" name="Rectangle 15"/>
          <p:cNvSpPr/>
          <p:nvPr/>
        </p:nvSpPr>
        <p:spPr>
          <a:xfrm>
            <a:off x="5941828" y="1713250"/>
            <a:ext cx="3200400" cy="2031325"/>
          </a:xfrm>
          <a:prstGeom prst="rect">
            <a:avLst/>
          </a:prstGeom>
        </p:spPr>
        <p:txBody>
          <a:bodyPr wrap="square">
            <a:spAutoFit/>
          </a:bodyPr>
          <a:lstStyle/>
          <a:p>
            <a:pPr marL="285750" indent="-285750">
              <a:buFontTx/>
              <a:buChar char="-"/>
            </a:pPr>
            <a:r>
              <a:rPr lang="vi-VN" dirty="0"/>
              <a:t>Công việc chính là về dự án, </a:t>
            </a:r>
            <a:endParaRPr lang="en-US" dirty="0"/>
          </a:p>
          <a:p>
            <a:pPr marL="285750" indent="-285750">
              <a:buFontTx/>
              <a:buChar char="-"/>
            </a:pPr>
            <a:r>
              <a:rPr lang="vi-VN" dirty="0"/>
              <a:t>Làm việc với các nhà hảo tâm và những hoàn cảnh khó khăn nên công việc hàng tuần đều tương tự nhau, không chênh lệch nhiều và hầu như không quá thời gian so với kế hoạch. </a:t>
            </a:r>
            <a:endParaRPr lang="en-US" dirty="0"/>
          </a:p>
          <a:p>
            <a:pPr marL="285750" indent="-285750">
              <a:buFontTx/>
              <a:buChar char="-"/>
            </a:pPr>
            <a:r>
              <a:rPr lang="vi-VN" dirty="0"/>
              <a:t>Cả 6 sprint trường làm việc hết 58 giờ trên thực tế</a:t>
            </a:r>
            <a:endParaRPr lang="en-US" dirty="0"/>
          </a:p>
        </p:txBody>
      </p:sp>
      <p:sp>
        <p:nvSpPr>
          <p:cNvPr id="7" name="Title 13">
            <a:extLst>
              <a:ext uri="{FF2B5EF4-FFF2-40B4-BE49-F238E27FC236}">
                <a16:creationId xmlns:a16="http://schemas.microsoft.com/office/drawing/2014/main" id="{47DFE9C0-C9A8-40E7-AAFE-7452C1D1691B}"/>
              </a:ext>
            </a:extLst>
          </p:cNvPr>
          <p:cNvSpPr>
            <a:spLocks noGrp="1"/>
          </p:cNvSpPr>
          <p:nvPr>
            <p:ph type="ctrTitle" idx="15"/>
          </p:nvPr>
        </p:nvSpPr>
        <p:spPr>
          <a:xfrm>
            <a:off x="2057400" y="352326"/>
            <a:ext cx="5029200" cy="425400"/>
          </a:xfrm>
        </p:spPr>
        <p:txBody>
          <a:bodyPr/>
          <a:lstStyle/>
          <a:p>
            <a:r>
              <a:rPr lang="en-GB" sz="2000" b="1" dirty="0" err="1">
                <a:latin typeface="+mj-lt"/>
                <a:cs typeface="Times New Roman" panose="02020603050405020304" pitchFamily="18" charset="0"/>
              </a:rPr>
              <a:t>Thống</a:t>
            </a:r>
            <a:r>
              <a:rPr lang="en-GB" sz="2000" b="1" dirty="0">
                <a:latin typeface="+mj-lt"/>
                <a:cs typeface="Times New Roman" panose="02020603050405020304" pitchFamily="18" charset="0"/>
              </a:rPr>
              <a:t> </a:t>
            </a:r>
            <a:r>
              <a:rPr lang="en-GB" sz="2000" b="1" dirty="0" err="1">
                <a:latin typeface="+mj-lt"/>
                <a:cs typeface="Times New Roman" panose="02020603050405020304" pitchFamily="18" charset="0"/>
              </a:rPr>
              <a:t>kê</a:t>
            </a:r>
            <a:r>
              <a:rPr lang="en-GB" sz="2000" b="1" dirty="0">
                <a:latin typeface="+mj-lt"/>
                <a:cs typeface="Times New Roman" panose="02020603050405020304" pitchFamily="18" charset="0"/>
              </a:rPr>
              <a:t> effort </a:t>
            </a:r>
            <a:r>
              <a:rPr lang="en-GB" sz="2000" b="1" dirty="0" err="1">
                <a:latin typeface="+mj-lt"/>
                <a:cs typeface="Times New Roman" panose="02020603050405020304" pitchFamily="18" charset="0"/>
              </a:rPr>
              <a:t>từng</a:t>
            </a:r>
            <a:r>
              <a:rPr lang="en-GB" sz="2000" b="1" dirty="0">
                <a:latin typeface="+mj-lt"/>
                <a:cs typeface="Times New Roman" panose="02020603050405020304" pitchFamily="18" charset="0"/>
              </a:rPr>
              <a:t> member  </a:t>
            </a:r>
            <a:endParaRPr lang="en-US" sz="2000" b="1" dirty="0">
              <a:latin typeface="+mj-lt"/>
              <a:cs typeface="Times New Roman" panose="02020603050405020304" pitchFamily="18" charset="0"/>
            </a:endParaRPr>
          </a:p>
        </p:txBody>
      </p:sp>
    </p:spTree>
    <p:extLst>
      <p:ext uri="{BB962C8B-B14F-4D97-AF65-F5344CB8AC3E}">
        <p14:creationId xmlns:p14="http://schemas.microsoft.com/office/powerpoint/2010/main" val="1750379959"/>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2187" name="Google Shape;2187;p43"/>
          <p:cNvSpPr txBox="1">
            <a:spLocks noGrp="1"/>
          </p:cNvSpPr>
          <p:nvPr>
            <p:ph type="ctrTitle"/>
          </p:nvPr>
        </p:nvSpPr>
        <p:spPr>
          <a:xfrm>
            <a:off x="2095500" y="3105150"/>
            <a:ext cx="4953000" cy="792900"/>
          </a:xfrm>
          <a:prstGeom prst="rect">
            <a:avLst/>
          </a:prstGeom>
        </p:spPr>
        <p:txBody>
          <a:bodyPr spcFirstLastPara="1" wrap="square" lIns="91425" tIns="91425" rIns="91425" bIns="91425" anchor="ctr" anchorCtr="0">
            <a:noAutofit/>
          </a:bodyPr>
          <a:lstStyle/>
          <a:p>
            <a:pPr lvl="0"/>
            <a:r>
              <a:rPr lang="en-GB" b="1" dirty="0">
                <a:latin typeface="Open Sans" panose="020B0606030504020204" pitchFamily="34" charset="0"/>
                <a:ea typeface="Open Sans" panose="020B0606030504020204" pitchFamily="34" charset="0"/>
                <a:cs typeface="Open Sans" panose="020B0606030504020204" pitchFamily="34" charset="0"/>
              </a:rPr>
              <a:t>THỐNG KÊ ĐÓNG GÓP TỪNG THÀNH VIÊN </a:t>
            </a:r>
            <a:endParaRPr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6450418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extLst>
              <p:ext uri="{D42A27DB-BD31-4B8C-83A1-F6EECF244321}">
                <p14:modId xmlns:p14="http://schemas.microsoft.com/office/powerpoint/2010/main" val="1629479433"/>
              </p:ext>
            </p:extLst>
          </p:nvPr>
        </p:nvGraphicFramePr>
        <p:xfrm>
          <a:off x="304800" y="1428750"/>
          <a:ext cx="8534400" cy="2847529"/>
        </p:xfrm>
        <a:graphic>
          <a:graphicData uri="http://schemas.openxmlformats.org/drawingml/2006/table">
            <a:tbl>
              <a:tblPr firstRow="1" bandRow="1"/>
              <a:tblGrid>
                <a:gridCol w="642990">
                  <a:extLst>
                    <a:ext uri="{9D8B030D-6E8A-4147-A177-3AD203B41FA5}">
                      <a16:colId xmlns:a16="http://schemas.microsoft.com/office/drawing/2014/main" val="1724283935"/>
                    </a:ext>
                  </a:extLst>
                </a:gridCol>
                <a:gridCol w="2611654">
                  <a:extLst>
                    <a:ext uri="{9D8B030D-6E8A-4147-A177-3AD203B41FA5}">
                      <a16:colId xmlns:a16="http://schemas.microsoft.com/office/drawing/2014/main" val="258814209"/>
                    </a:ext>
                  </a:extLst>
                </a:gridCol>
                <a:gridCol w="860156">
                  <a:extLst>
                    <a:ext uri="{9D8B030D-6E8A-4147-A177-3AD203B41FA5}">
                      <a16:colId xmlns:a16="http://schemas.microsoft.com/office/drawing/2014/main" val="2930633600"/>
                    </a:ext>
                  </a:extLst>
                </a:gridCol>
                <a:gridCol w="838200">
                  <a:extLst>
                    <a:ext uri="{9D8B030D-6E8A-4147-A177-3AD203B41FA5}">
                      <a16:colId xmlns:a16="http://schemas.microsoft.com/office/drawing/2014/main" val="1439160118"/>
                    </a:ext>
                  </a:extLst>
                </a:gridCol>
                <a:gridCol w="838200">
                  <a:extLst>
                    <a:ext uri="{9D8B030D-6E8A-4147-A177-3AD203B41FA5}">
                      <a16:colId xmlns:a16="http://schemas.microsoft.com/office/drawing/2014/main" val="4157310092"/>
                    </a:ext>
                  </a:extLst>
                </a:gridCol>
                <a:gridCol w="838200">
                  <a:extLst>
                    <a:ext uri="{9D8B030D-6E8A-4147-A177-3AD203B41FA5}">
                      <a16:colId xmlns:a16="http://schemas.microsoft.com/office/drawing/2014/main" val="4010437191"/>
                    </a:ext>
                  </a:extLst>
                </a:gridCol>
                <a:gridCol w="838200">
                  <a:extLst>
                    <a:ext uri="{9D8B030D-6E8A-4147-A177-3AD203B41FA5}">
                      <a16:colId xmlns:a16="http://schemas.microsoft.com/office/drawing/2014/main" val="111931891"/>
                    </a:ext>
                  </a:extLst>
                </a:gridCol>
                <a:gridCol w="1066800">
                  <a:extLst>
                    <a:ext uri="{9D8B030D-6E8A-4147-A177-3AD203B41FA5}">
                      <a16:colId xmlns:a16="http://schemas.microsoft.com/office/drawing/2014/main" val="664963204"/>
                    </a:ext>
                  </a:extLst>
                </a:gridCol>
              </a:tblGrid>
              <a:tr h="399232">
                <a:tc>
                  <a:txBody>
                    <a:bodyPr/>
                    <a:lstStyle/>
                    <a:p>
                      <a:pPr algn="l"/>
                      <a:endParaRPr lang="en-US" sz="1400" dirty="0">
                        <a:latin typeface="+mj-lt"/>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1400" dirty="0">
                          <a:latin typeface="+mn-lt"/>
                          <a:cs typeface="Times New Roman" panose="02020603050405020304" pitchFamily="18" charset="0"/>
                        </a:rPr>
                        <a:t>TIÊU</a:t>
                      </a:r>
                      <a:r>
                        <a:rPr lang="vi-VN" sz="1400" baseline="0" dirty="0">
                          <a:latin typeface="+mn-lt"/>
                          <a:cs typeface="Times New Roman" panose="02020603050405020304" pitchFamily="18" charset="0"/>
                        </a:rPr>
                        <a:t> CHÍ</a:t>
                      </a:r>
                      <a:endParaRPr lang="en-US" sz="1400" dirty="0">
                        <a:latin typeface="+mn-lt"/>
                        <a:cs typeface="Times New Roman" panose="02020603050405020304" pitchFamily="18" charset="0"/>
                      </a:endParaRPr>
                    </a:p>
                  </a:txBody>
                  <a:tcPr anchor="ctr"/>
                </a:tc>
                <a:tc>
                  <a:txBody>
                    <a:bodyPr/>
                    <a:lstStyle/>
                    <a:p>
                      <a:pPr algn="ctr"/>
                      <a:r>
                        <a:rPr lang="en-GB" sz="1400" dirty="0" err="1">
                          <a:latin typeface="+mn-lt"/>
                          <a:cs typeface="Times New Roman" panose="02020603050405020304" pitchFamily="18" charset="0"/>
                        </a:rPr>
                        <a:t>Nhung</a:t>
                      </a:r>
                      <a:endParaRPr lang="en-US" sz="1400" dirty="0">
                        <a:latin typeface="+mn-lt"/>
                        <a:cs typeface="Times New Roman" panose="02020603050405020304" pitchFamily="18" charset="0"/>
                      </a:endParaRPr>
                    </a:p>
                  </a:txBody>
                  <a:tcPr anchor="ctr"/>
                </a:tc>
                <a:tc>
                  <a:txBody>
                    <a:bodyPr/>
                    <a:lstStyle/>
                    <a:p>
                      <a:pPr algn="ctr"/>
                      <a:r>
                        <a:rPr lang="en-GB" sz="1400" dirty="0" err="1">
                          <a:latin typeface="+mn-lt"/>
                          <a:cs typeface="Times New Roman" panose="02020603050405020304" pitchFamily="18" charset="0"/>
                        </a:rPr>
                        <a:t>Đông</a:t>
                      </a:r>
                      <a:endParaRPr lang="en-US" sz="1400" dirty="0">
                        <a:latin typeface="+mn-lt"/>
                        <a:cs typeface="Times New Roman" panose="02020603050405020304" pitchFamily="18" charset="0"/>
                      </a:endParaRPr>
                    </a:p>
                  </a:txBody>
                  <a:tcPr anchor="ctr"/>
                </a:tc>
                <a:tc>
                  <a:txBody>
                    <a:bodyPr/>
                    <a:lstStyle/>
                    <a:p>
                      <a:pPr algn="ctr"/>
                      <a:r>
                        <a:rPr lang="en-GB" sz="1400" dirty="0" err="1">
                          <a:latin typeface="+mn-lt"/>
                          <a:cs typeface="Times New Roman" panose="02020603050405020304" pitchFamily="18" charset="0"/>
                        </a:rPr>
                        <a:t>Huyền</a:t>
                      </a:r>
                      <a:r>
                        <a:rPr lang="en-GB" sz="1400" baseline="0" dirty="0">
                          <a:latin typeface="+mn-lt"/>
                          <a:cs typeface="Times New Roman" panose="02020603050405020304" pitchFamily="18" charset="0"/>
                        </a:rPr>
                        <a:t> </a:t>
                      </a:r>
                      <a:endParaRPr lang="en-US" sz="1400" dirty="0">
                        <a:latin typeface="+mn-lt"/>
                        <a:cs typeface="Times New Roman" panose="02020603050405020304" pitchFamily="18" charset="0"/>
                      </a:endParaRPr>
                    </a:p>
                  </a:txBody>
                  <a:tcPr anchor="ctr"/>
                </a:tc>
                <a:tc>
                  <a:txBody>
                    <a:bodyPr/>
                    <a:lstStyle/>
                    <a:p>
                      <a:pPr algn="ctr"/>
                      <a:r>
                        <a:rPr lang="en-GB" sz="1400" dirty="0" err="1">
                          <a:latin typeface="+mn-lt"/>
                          <a:cs typeface="Times New Roman" panose="02020603050405020304" pitchFamily="18" charset="0"/>
                        </a:rPr>
                        <a:t>Lệ</a:t>
                      </a:r>
                      <a:endParaRPr lang="en-US" sz="1400" dirty="0">
                        <a:latin typeface="+mn-lt"/>
                        <a:cs typeface="Times New Roman" panose="02020603050405020304" pitchFamily="18" charset="0"/>
                      </a:endParaRPr>
                    </a:p>
                  </a:txBody>
                  <a:tcPr anchor="ctr"/>
                </a:tc>
                <a:tc>
                  <a:txBody>
                    <a:bodyPr/>
                    <a:lstStyle/>
                    <a:p>
                      <a:pPr algn="ctr"/>
                      <a:r>
                        <a:rPr lang="en-GB" sz="1400" dirty="0">
                          <a:latin typeface="+mn-lt"/>
                          <a:cs typeface="Times New Roman" panose="02020603050405020304" pitchFamily="18" charset="0"/>
                        </a:rPr>
                        <a:t>Thu</a:t>
                      </a:r>
                      <a:endParaRPr lang="en-US" sz="1400" dirty="0">
                        <a:latin typeface="+mn-lt"/>
                        <a:cs typeface="Times New Roman" panose="02020603050405020304" pitchFamily="18" charset="0"/>
                      </a:endParaRPr>
                    </a:p>
                  </a:txBody>
                  <a:tcPr anchor="ctr"/>
                </a:tc>
                <a:tc>
                  <a:txBody>
                    <a:bodyPr/>
                    <a:lstStyle/>
                    <a:p>
                      <a:pPr algn="ctr"/>
                      <a:r>
                        <a:rPr lang="en-GB" sz="1400" dirty="0" err="1">
                          <a:latin typeface="+mn-lt"/>
                          <a:cs typeface="Times New Roman" panose="02020603050405020304" pitchFamily="18" charset="0"/>
                        </a:rPr>
                        <a:t>Trường</a:t>
                      </a:r>
                      <a:endParaRPr lang="en-US" sz="1400" dirty="0">
                        <a:latin typeface="+mn-lt"/>
                        <a:cs typeface="Times New Roman" panose="02020603050405020304" pitchFamily="18" charset="0"/>
                      </a:endParaRPr>
                    </a:p>
                  </a:txBody>
                  <a:tcPr anchor="ctr"/>
                </a:tc>
                <a:extLst>
                  <a:ext uri="{0D108BD9-81ED-4DB2-BD59-A6C34878D82A}">
                    <a16:rowId xmlns:a16="http://schemas.microsoft.com/office/drawing/2014/main" val="2965289558"/>
                  </a:ext>
                </a:extLst>
              </a:tr>
              <a:tr h="386575">
                <a:tc rowSpan="4">
                  <a:txBody>
                    <a:bodyPr/>
                    <a:lstStyle/>
                    <a:p>
                      <a:pPr algn="l"/>
                      <a:endParaRPr lang="en-US" sz="1400" dirty="0">
                        <a:solidFill>
                          <a:schemeClr val="tx1"/>
                        </a:solidFill>
                        <a:latin typeface="+mj-lt"/>
                        <a:cs typeface="Times New Roman" panose="02020603050405020304" pitchFamily="18" charset="0"/>
                      </a:endParaRPr>
                    </a:p>
                  </a:txBody>
                  <a:tcPr anchor="ctr"/>
                </a:tc>
                <a:tc>
                  <a:txBody>
                    <a:bodyPr/>
                    <a:lstStyle/>
                    <a:p>
                      <a:pPr algn="l">
                        <a:lnSpc>
                          <a:spcPct val="107000"/>
                        </a:lnSpc>
                        <a:spcAft>
                          <a:spcPts val="800"/>
                        </a:spcAft>
                      </a:pPr>
                      <a:r>
                        <a:rPr lang="vi-VN" sz="1400" dirty="0">
                          <a:effectLst/>
                          <a:latin typeface="+mn-lt"/>
                          <a:ea typeface="Calibri" panose="020F0502020204030204" pitchFamily="34" charset="0"/>
                          <a:cs typeface="Times New Roman" panose="02020603050405020304" pitchFamily="18" charset="0"/>
                        </a:rPr>
                        <a:t>Tổng thời gian đóng góp</a:t>
                      </a:r>
                      <a:r>
                        <a:rPr lang="vi-VN" sz="1400" baseline="0" dirty="0">
                          <a:effectLst/>
                          <a:latin typeface="+mn-lt"/>
                          <a:ea typeface="Calibri" panose="020F0502020204030204" pitchFamily="34" charset="0"/>
                          <a:cs typeface="Times New Roman" panose="02020603050405020304" pitchFamily="18" charset="0"/>
                        </a:rPr>
                        <a:t> </a:t>
                      </a:r>
                      <a:r>
                        <a:rPr lang="vi-VN" sz="1400" dirty="0">
                          <a:effectLst/>
                          <a:latin typeface="+mn-lt"/>
                          <a:ea typeface="Calibri" panose="020F0502020204030204" pitchFamily="34" charset="0"/>
                          <a:cs typeface="Times New Roman" panose="02020603050405020304" pitchFamily="18" charset="0"/>
                        </a:rPr>
                        <a:t>(40%)</a:t>
                      </a:r>
                      <a:endParaRPr lang="en-US" sz="14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7.5%</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7%</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6.5%</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6%</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6%</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7%</a:t>
                      </a:r>
                    </a:p>
                  </a:txBody>
                  <a:tcPr anchor="ctr"/>
                </a:tc>
                <a:extLst>
                  <a:ext uri="{0D108BD9-81ED-4DB2-BD59-A6C34878D82A}">
                    <a16:rowId xmlns:a16="http://schemas.microsoft.com/office/drawing/2014/main" val="4211380933"/>
                  </a:ext>
                </a:extLst>
              </a:tr>
              <a:tr h="423746">
                <a:tc vMerge="1">
                  <a:txBody>
                    <a:bodyPr/>
                    <a:lstStyle/>
                    <a:p>
                      <a:endParaRPr lang="en-US"/>
                    </a:p>
                  </a:txBody>
                  <a:tcPr/>
                </a:tc>
                <a:tc>
                  <a:txBody>
                    <a:bodyPr/>
                    <a:lstStyle/>
                    <a:p>
                      <a:pPr algn="l">
                        <a:lnSpc>
                          <a:spcPct val="107000"/>
                        </a:lnSpc>
                        <a:spcAft>
                          <a:spcPts val="800"/>
                        </a:spcAft>
                      </a:pPr>
                      <a:r>
                        <a:rPr lang="vi-VN" sz="1400" dirty="0">
                          <a:effectLst/>
                          <a:latin typeface="+mn-lt"/>
                          <a:ea typeface="Calibri" panose="020F0502020204030204" pitchFamily="34" charset="0"/>
                          <a:cs typeface="Times New Roman" panose="02020603050405020304" pitchFamily="18" charset="0"/>
                        </a:rPr>
                        <a:t>Chất lượng công việc</a:t>
                      </a:r>
                      <a:r>
                        <a:rPr lang="vi-VN" sz="1400" baseline="0" dirty="0">
                          <a:effectLst/>
                          <a:latin typeface="+mn-lt"/>
                          <a:ea typeface="Calibri" panose="020F0502020204030204" pitchFamily="34" charset="0"/>
                          <a:cs typeface="Times New Roman" panose="02020603050405020304" pitchFamily="18" charset="0"/>
                        </a:rPr>
                        <a:t> </a:t>
                      </a:r>
                      <a:r>
                        <a:rPr lang="vi-VN" sz="1400" dirty="0">
                          <a:effectLst/>
                          <a:latin typeface="+mn-lt"/>
                          <a:ea typeface="Calibri" panose="020F0502020204030204" pitchFamily="34" charset="0"/>
                          <a:cs typeface="Times New Roman" panose="02020603050405020304" pitchFamily="18" charset="0"/>
                        </a:rPr>
                        <a:t>(30%)</a:t>
                      </a:r>
                      <a:endParaRPr lang="en-US" sz="1400" dirty="0">
                        <a:effectLst/>
                        <a:latin typeface="+mn-lt"/>
                        <a:ea typeface="Calibri" panose="020F0502020204030204" pitchFamily="34" charset="0"/>
                        <a:cs typeface="Times New Roman" panose="02020603050405020304" pitchFamily="18" charset="0"/>
                      </a:endParaRP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5%</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6%</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4%</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6%</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4%</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5%</a:t>
                      </a:r>
                    </a:p>
                  </a:txBody>
                  <a:tcPr anchor="ctr"/>
                </a:tc>
                <a:extLst>
                  <a:ext uri="{0D108BD9-81ED-4DB2-BD59-A6C34878D82A}">
                    <a16:rowId xmlns:a16="http://schemas.microsoft.com/office/drawing/2014/main" val="800936913"/>
                  </a:ext>
                </a:extLst>
              </a:tr>
              <a:tr h="464205">
                <a:tc vMerge="1">
                  <a:txBody>
                    <a:bodyPr/>
                    <a:lstStyle/>
                    <a:p>
                      <a:endParaRPr lang="en-US"/>
                    </a:p>
                  </a:txBody>
                  <a:tcPr/>
                </a:tc>
                <a:tc>
                  <a:txBody>
                    <a:bodyPr/>
                    <a:lstStyle/>
                    <a:p>
                      <a:pPr algn="l">
                        <a:lnSpc>
                          <a:spcPct val="107000"/>
                        </a:lnSpc>
                        <a:spcAft>
                          <a:spcPts val="800"/>
                        </a:spcAft>
                      </a:pPr>
                      <a:r>
                        <a:rPr lang="en-US" sz="1400" b="0" i="0" u="none" strike="noStrike" cap="none" dirty="0">
                          <a:solidFill>
                            <a:schemeClr val="tx1"/>
                          </a:solidFill>
                          <a:effectLst/>
                          <a:latin typeface="+mj-lt"/>
                          <a:ea typeface="Arial"/>
                          <a:cs typeface="Times New Roman" panose="02020603050405020304" pitchFamily="18" charset="0"/>
                          <a:sym typeface="Arial"/>
                        </a:rPr>
                        <a:t>Đảm bảo đúng tiến độ công việc</a:t>
                      </a:r>
                      <a:r>
                        <a:rPr lang="vi-VN" sz="1400" b="0" i="0" u="none" strike="noStrike" cap="none" dirty="0">
                          <a:solidFill>
                            <a:schemeClr val="tx1"/>
                          </a:solidFill>
                          <a:effectLst/>
                          <a:latin typeface="+mj-lt"/>
                          <a:ea typeface="Arial"/>
                          <a:cs typeface="Times New Roman" panose="02020603050405020304" pitchFamily="18" charset="0"/>
                          <a:sym typeface="Arial"/>
                        </a:rPr>
                        <a:t> (</a:t>
                      </a:r>
                      <a:r>
                        <a:rPr lang="en-US" sz="1400" b="0" i="0" u="none" strike="noStrike" cap="none" dirty="0">
                          <a:solidFill>
                            <a:schemeClr val="tx1"/>
                          </a:solidFill>
                          <a:effectLst/>
                          <a:latin typeface="+mj-lt"/>
                          <a:ea typeface="Arial"/>
                          <a:cs typeface="Times New Roman" panose="02020603050405020304" pitchFamily="18" charset="0"/>
                          <a:sym typeface="Arial"/>
                        </a:rPr>
                        <a:t>20</a:t>
                      </a:r>
                      <a:r>
                        <a:rPr lang="vi-VN" sz="1400" b="0" i="0" u="none" strike="noStrike" cap="none" dirty="0">
                          <a:solidFill>
                            <a:schemeClr val="tx1"/>
                          </a:solidFill>
                          <a:effectLst/>
                          <a:latin typeface="+mj-lt"/>
                          <a:ea typeface="Arial"/>
                          <a:cs typeface="Times New Roman" panose="02020603050405020304" pitchFamily="18" charset="0"/>
                          <a:sym typeface="Arial"/>
                        </a:rPr>
                        <a:t>%)</a:t>
                      </a:r>
                      <a:endParaRPr lang="en-US" sz="1400" dirty="0">
                        <a:effectLst/>
                        <a:latin typeface="+mj-lt"/>
                        <a:ea typeface="Calibri" panose="020F0502020204030204" pitchFamily="34" charset="0"/>
                        <a:cs typeface="Times New Roman" panose="02020603050405020304" pitchFamily="18" charset="0"/>
                      </a:endParaRP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3%</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4%</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3%</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4%</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3%</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3%</a:t>
                      </a:r>
                    </a:p>
                  </a:txBody>
                  <a:tcPr anchor="ctr"/>
                </a:tc>
                <a:extLst>
                  <a:ext uri="{0D108BD9-81ED-4DB2-BD59-A6C34878D82A}">
                    <a16:rowId xmlns:a16="http://schemas.microsoft.com/office/drawing/2014/main" val="819128358"/>
                  </a:ext>
                </a:extLst>
              </a:tr>
              <a:tr h="289932">
                <a:tc vMerge="1">
                  <a:txBody>
                    <a:bodyPr/>
                    <a:lstStyle/>
                    <a:p>
                      <a:pPr algn="ctr"/>
                      <a:endParaRPr lang="en-US" sz="1600">
                        <a:latin typeface="Patrick Hand" panose="020B0604020202020204" charset="0"/>
                      </a:endParaRPr>
                    </a:p>
                  </a:txBody>
                  <a:tcPr/>
                </a:tc>
                <a:tc>
                  <a:txBody>
                    <a:bodyPr/>
                    <a:lstStyle/>
                    <a:p>
                      <a:pPr marL="0" marR="0" indent="0" algn="l" defTabSz="914400" rtl="0" eaLnBrk="1" fontAlgn="auto" latinLnBrk="0" hangingPunct="1">
                        <a:lnSpc>
                          <a:spcPct val="107000"/>
                        </a:lnSpc>
                        <a:spcBef>
                          <a:spcPts val="0"/>
                        </a:spcBef>
                        <a:spcAft>
                          <a:spcPts val="800"/>
                        </a:spcAft>
                        <a:buClr>
                          <a:srgbClr val="000000"/>
                        </a:buClr>
                        <a:buSzTx/>
                        <a:buFont typeface="Arial"/>
                        <a:buNone/>
                        <a:tabLst/>
                        <a:defRPr/>
                      </a:pPr>
                      <a:r>
                        <a:rPr lang="en-US" sz="1400" b="0" i="0" u="none" strike="noStrike" cap="none" dirty="0">
                          <a:solidFill>
                            <a:schemeClr val="tx1"/>
                          </a:solidFill>
                          <a:effectLst/>
                          <a:latin typeface="+mj-lt"/>
                          <a:ea typeface="Arial"/>
                          <a:cs typeface="Times New Roman" panose="02020603050405020304" pitchFamily="18" charset="0"/>
                          <a:sym typeface="Arial"/>
                        </a:rPr>
                        <a:t>Đóng góp ý kiến xây dựng dự án</a:t>
                      </a:r>
                      <a:r>
                        <a:rPr lang="vi-VN" sz="1400" b="0" i="0" u="none" strike="noStrike" cap="none" dirty="0">
                          <a:solidFill>
                            <a:schemeClr val="tx1"/>
                          </a:solidFill>
                          <a:effectLst/>
                          <a:latin typeface="+mj-lt"/>
                          <a:ea typeface="Arial"/>
                          <a:cs typeface="Times New Roman" panose="02020603050405020304" pitchFamily="18" charset="0"/>
                          <a:sym typeface="Arial"/>
                        </a:rPr>
                        <a:t>(</a:t>
                      </a:r>
                      <a:r>
                        <a:rPr lang="en-US" sz="1400" b="0" i="0" u="none" strike="noStrike" cap="none" dirty="0">
                          <a:solidFill>
                            <a:schemeClr val="tx1"/>
                          </a:solidFill>
                          <a:effectLst/>
                          <a:latin typeface="+mj-lt"/>
                          <a:ea typeface="Arial"/>
                          <a:cs typeface="Times New Roman" panose="02020603050405020304" pitchFamily="18" charset="0"/>
                          <a:sym typeface="Arial"/>
                        </a:rPr>
                        <a:t>10</a:t>
                      </a:r>
                      <a:r>
                        <a:rPr lang="vi-VN" sz="1400" b="0" i="0" u="none" strike="noStrike" cap="none" dirty="0">
                          <a:solidFill>
                            <a:schemeClr val="tx1"/>
                          </a:solidFill>
                          <a:effectLst/>
                          <a:latin typeface="+mj-lt"/>
                          <a:ea typeface="Arial"/>
                          <a:cs typeface="Times New Roman" panose="02020603050405020304" pitchFamily="18" charset="0"/>
                          <a:sym typeface="Arial"/>
                        </a:rPr>
                        <a:t>%)	</a:t>
                      </a:r>
                      <a:endParaRPr lang="en-US" sz="1400" b="0" i="0" u="none" strike="noStrike" cap="none" dirty="0">
                        <a:solidFill>
                          <a:schemeClr val="tx1"/>
                        </a:solidFill>
                        <a:effectLst/>
                        <a:latin typeface="+mj-lt"/>
                        <a:ea typeface="Arial"/>
                        <a:cs typeface="Times New Roman" panose="02020603050405020304" pitchFamily="18" charset="0"/>
                        <a:sym typeface="Arial"/>
                      </a:endParaRP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1,5%</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2%</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1,5%</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1,5%</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1,5%</a:t>
                      </a:r>
                    </a:p>
                  </a:txBody>
                  <a:tcPr anchor="ctr"/>
                </a:tc>
                <a:tc>
                  <a:txBody>
                    <a:bodyPr/>
                    <a:lstStyle/>
                    <a:p>
                      <a:pPr algn="ctr">
                        <a:lnSpc>
                          <a:spcPct val="107000"/>
                        </a:lnSpc>
                        <a:spcAft>
                          <a:spcPts val="800"/>
                        </a:spcAft>
                      </a:pPr>
                      <a:r>
                        <a:rPr lang="en-US" sz="1400" dirty="0">
                          <a:effectLst/>
                          <a:latin typeface="+mj-lt"/>
                          <a:ea typeface="Calibri" panose="020F0502020204030204" pitchFamily="34" charset="0"/>
                          <a:cs typeface="Times New Roman" panose="02020603050405020304" pitchFamily="18" charset="0"/>
                        </a:rPr>
                        <a:t>2%</a:t>
                      </a:r>
                    </a:p>
                  </a:txBody>
                  <a:tcPr anchor="ctr"/>
                </a:tc>
                <a:extLst>
                  <a:ext uri="{0D108BD9-81ED-4DB2-BD59-A6C34878D82A}">
                    <a16:rowId xmlns:a16="http://schemas.microsoft.com/office/drawing/2014/main" val="3182250731"/>
                  </a:ext>
                </a:extLst>
              </a:tr>
              <a:tr h="428223">
                <a:tc>
                  <a:txBody>
                    <a:bodyPr/>
                    <a:lstStyle/>
                    <a:p>
                      <a:pPr algn="l"/>
                      <a:r>
                        <a:rPr lang="vi-VN" sz="1400" dirty="0">
                          <a:latin typeface="+mn-lt"/>
                          <a:cs typeface="Times New Roman" panose="02020603050405020304" pitchFamily="18" charset="0"/>
                        </a:rPr>
                        <a:t>Tổng</a:t>
                      </a:r>
                      <a:endParaRPr lang="en-US" sz="1400" dirty="0">
                        <a:latin typeface="+mn-lt"/>
                        <a:cs typeface="Times New Roman" panose="02020603050405020304" pitchFamily="18" charset="0"/>
                      </a:endParaRPr>
                    </a:p>
                  </a:txBody>
                  <a:tcPr anchor="ctr"/>
                </a:tc>
                <a:tc>
                  <a:txBody>
                    <a:bodyPr/>
                    <a:lstStyle/>
                    <a:p>
                      <a:pPr algn="ctr"/>
                      <a:r>
                        <a:rPr lang="vi-VN" sz="1400" dirty="0">
                          <a:latin typeface="+mn-lt"/>
                          <a:cs typeface="Times New Roman" panose="02020603050405020304" pitchFamily="18" charset="0"/>
                        </a:rPr>
                        <a:t>100%</a:t>
                      </a:r>
                      <a:endParaRPr lang="en-US" sz="1400" dirty="0">
                        <a:latin typeface="+mn-lt"/>
                        <a:cs typeface="Times New Roman" panose="02020603050405020304" pitchFamily="18" charset="0"/>
                      </a:endParaRPr>
                    </a:p>
                  </a:txBody>
                  <a:tcPr anchor="ctr"/>
                </a:tc>
                <a:tc>
                  <a:txBody>
                    <a:bodyPr/>
                    <a:lstStyle/>
                    <a:p>
                      <a:pPr algn="ctr"/>
                      <a:r>
                        <a:rPr lang="en-US" sz="1400" dirty="0">
                          <a:latin typeface="+mj-lt"/>
                          <a:cs typeface="Times New Roman" panose="02020603050405020304" pitchFamily="18" charset="0"/>
                        </a:rPr>
                        <a:t>16,67%</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34343"/>
                          </a:solidFill>
                          <a:effectLst/>
                          <a:uLnTx/>
                          <a:uFillTx/>
                          <a:latin typeface="Arial"/>
                          <a:ea typeface="+mn-ea"/>
                          <a:cs typeface="Times New Roman" panose="02020603050405020304" pitchFamily="18" charset="0"/>
                          <a:sym typeface="Arial"/>
                        </a:rPr>
                        <a:t>16,67%</a:t>
                      </a:r>
                      <a:endParaRPr kumimoji="0" lang="en-US" sz="1400" b="0" i="0" u="none" strike="noStrike" kern="0" cap="none" spc="0" normalizeH="0" baseline="0" noProof="0" dirty="0">
                        <a:ln>
                          <a:noFill/>
                        </a:ln>
                        <a:solidFill>
                          <a:srgbClr val="434343"/>
                        </a:solidFill>
                        <a:effectLst/>
                        <a:uLnTx/>
                        <a:uFillTx/>
                        <a:latin typeface="Arial"/>
                        <a:ea typeface="+mn-ea"/>
                        <a:cs typeface="Times New Roman" panose="02020603050405020304" pitchFamily="18" charset="0"/>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34343"/>
                          </a:solidFill>
                          <a:effectLst/>
                          <a:uLnTx/>
                          <a:uFillTx/>
                          <a:latin typeface="Arial"/>
                          <a:ea typeface="+mn-ea"/>
                          <a:cs typeface="Times New Roman" panose="02020603050405020304" pitchFamily="18" charset="0"/>
                          <a:sym typeface="Arial"/>
                        </a:rPr>
                        <a:t>16,67%</a:t>
                      </a:r>
                      <a:endParaRPr kumimoji="0" lang="en-US" sz="1400" b="0" i="0" u="none" strike="noStrike" kern="0" cap="none" spc="0" normalizeH="0" baseline="0" noProof="0" dirty="0">
                        <a:ln>
                          <a:noFill/>
                        </a:ln>
                        <a:solidFill>
                          <a:srgbClr val="434343"/>
                        </a:solidFill>
                        <a:effectLst/>
                        <a:uLnTx/>
                        <a:uFillTx/>
                        <a:latin typeface="Arial"/>
                        <a:ea typeface="+mn-ea"/>
                        <a:cs typeface="Times New Roman" panose="02020603050405020304" pitchFamily="18" charset="0"/>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34343"/>
                          </a:solidFill>
                          <a:effectLst/>
                          <a:uLnTx/>
                          <a:uFillTx/>
                          <a:latin typeface="Arial"/>
                          <a:ea typeface="+mn-ea"/>
                          <a:cs typeface="Times New Roman" panose="02020603050405020304" pitchFamily="18" charset="0"/>
                          <a:sym typeface="Arial"/>
                        </a:rPr>
                        <a:t>16,67%</a:t>
                      </a:r>
                      <a:endParaRPr kumimoji="0" lang="en-US" sz="1400" b="0" i="0" u="none" strike="noStrike" kern="0" cap="none" spc="0" normalizeH="0" baseline="0" noProof="0" dirty="0">
                        <a:ln>
                          <a:noFill/>
                        </a:ln>
                        <a:solidFill>
                          <a:srgbClr val="434343"/>
                        </a:solidFill>
                        <a:effectLst/>
                        <a:uLnTx/>
                        <a:uFillTx/>
                        <a:latin typeface="Arial"/>
                        <a:ea typeface="+mn-ea"/>
                        <a:cs typeface="Times New Roman" panose="02020603050405020304" pitchFamily="18" charset="0"/>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434343"/>
                          </a:solidFill>
                          <a:effectLst/>
                          <a:uLnTx/>
                          <a:uFillTx/>
                          <a:latin typeface="Arial"/>
                          <a:ea typeface="+mn-ea"/>
                          <a:cs typeface="Times New Roman" panose="02020603050405020304" pitchFamily="18" charset="0"/>
                          <a:sym typeface="Arial"/>
                        </a:rPr>
                        <a:t>16,67%</a:t>
                      </a:r>
                      <a:endParaRPr kumimoji="0" lang="en-US" sz="1400" b="0" i="0" u="none" strike="noStrike" kern="0" cap="none" spc="0" normalizeH="0" baseline="0" noProof="0" dirty="0">
                        <a:ln>
                          <a:noFill/>
                        </a:ln>
                        <a:solidFill>
                          <a:srgbClr val="434343"/>
                        </a:solidFill>
                        <a:effectLst/>
                        <a:uLnTx/>
                        <a:uFillTx/>
                        <a:latin typeface="Arial"/>
                        <a:ea typeface="+mn-ea"/>
                        <a:cs typeface="Times New Roman" panose="02020603050405020304" pitchFamily="18" charset="0"/>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434343"/>
                          </a:solidFill>
                          <a:effectLst/>
                          <a:uLnTx/>
                          <a:uFillTx/>
                          <a:latin typeface="Arial"/>
                          <a:ea typeface="+mn-ea"/>
                          <a:cs typeface="Times New Roman" panose="02020603050405020304" pitchFamily="18" charset="0"/>
                          <a:sym typeface="Arial"/>
                        </a:rPr>
                        <a:t>16,67%</a:t>
                      </a:r>
                    </a:p>
                  </a:txBody>
                  <a:tcPr anchor="ctr"/>
                </a:tc>
                <a:extLst>
                  <a:ext uri="{0D108BD9-81ED-4DB2-BD59-A6C34878D82A}">
                    <a16:rowId xmlns:a16="http://schemas.microsoft.com/office/drawing/2014/main" val="3781703616"/>
                  </a:ext>
                </a:extLst>
              </a:tr>
            </a:tbl>
          </a:graphicData>
        </a:graphic>
      </p:graphicFrame>
      <p:sp>
        <p:nvSpPr>
          <p:cNvPr id="16" name="Google Shape;3765;p46"/>
          <p:cNvSpPr txBox="1">
            <a:spLocks noGrp="1"/>
          </p:cNvSpPr>
          <p:nvPr>
            <p:ph type="title"/>
          </p:nvPr>
        </p:nvSpPr>
        <p:spPr>
          <a:xfrm>
            <a:off x="2209800" y="476031"/>
            <a:ext cx="4724400" cy="5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4000" b="1" dirty="0">
                <a:effectLst>
                  <a:outerShdw blurRad="38100" dist="38100" dir="2700000" algn="tl">
                    <a:srgbClr val="000000">
                      <a:alpha val="43137"/>
                    </a:srgbClr>
                  </a:outerShdw>
                </a:effectLst>
                <a:latin typeface="+mn-lt"/>
              </a:rPr>
              <a:t>Tiêu chí đánh giá</a:t>
            </a:r>
            <a:endParaRPr sz="4000" b="1" dirty="0">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13467918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187;p43"/>
          <p:cNvSpPr txBox="1">
            <a:spLocks noGrp="1"/>
          </p:cNvSpPr>
          <p:nvPr>
            <p:ph type="ctrTitle"/>
          </p:nvPr>
        </p:nvSpPr>
        <p:spPr>
          <a:xfrm>
            <a:off x="1828800" y="1809750"/>
            <a:ext cx="4953000" cy="1600200"/>
          </a:xfrm>
          <a:prstGeom prst="rect">
            <a:avLst/>
          </a:prstGeom>
        </p:spPr>
        <p:txBody>
          <a:bodyPr spcFirstLastPara="1" wrap="square" lIns="91425" tIns="91425" rIns="91425" bIns="91425" anchor="ctr" anchorCtr="0">
            <a:noAutofit/>
          </a:bodyPr>
          <a:lstStyle/>
          <a:p>
            <a:pPr lvl="0"/>
            <a:r>
              <a:rPr lang="en-GB" sz="4000" b="1" dirty="0">
                <a:latin typeface="+mj-lt"/>
                <a:cs typeface="Times New Roman" panose="02020603050405020304" pitchFamily="18" charset="0"/>
              </a:rPr>
              <a:t>THANK YOU FOR WATCHING</a:t>
            </a:r>
            <a:endParaRPr sz="4000" b="1" dirty="0">
              <a:latin typeface="+mj-lt"/>
              <a:cs typeface="Times New Roman" panose="02020603050405020304" pitchFamily="18" charset="0"/>
            </a:endParaRPr>
          </a:p>
        </p:txBody>
      </p:sp>
      <p:pic>
        <p:nvPicPr>
          <p:cNvPr id="6" name="Picture 2" descr="C:\Users\HOME SINGLE\OneDrive\Document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71475"/>
            <a:ext cx="1047750" cy="104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98666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87" name="Google Shape;2187;p43"/>
          <p:cNvSpPr txBox="1">
            <a:spLocks noGrp="1"/>
          </p:cNvSpPr>
          <p:nvPr>
            <p:ph type="ctrTitle"/>
          </p:nvPr>
        </p:nvSpPr>
        <p:spPr>
          <a:xfrm>
            <a:off x="2665050" y="29942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Open Sans" panose="020B0606030504020204" pitchFamily="34" charset="0"/>
                <a:ea typeface="Open Sans" panose="020B0606030504020204" pitchFamily="34" charset="0"/>
                <a:cs typeface="Open Sans" panose="020B0606030504020204" pitchFamily="34" charset="0"/>
              </a:rPr>
              <a:t>TỔNG QUAN VỀ DỰ ÁN </a:t>
            </a:r>
            <a:endParaRPr b="1"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143000" y="742950"/>
            <a:ext cx="4563900"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1" dirty="0">
                <a:latin typeface="+mj-lt"/>
                <a:cs typeface="Times New Roman" panose="02020603050405020304" pitchFamily="18" charset="0"/>
              </a:rPr>
              <a:t>1.1 BACKLOG </a:t>
            </a:r>
            <a:endParaRPr sz="2800" b="1" dirty="0">
              <a:latin typeface="+mj-lt"/>
              <a:cs typeface="Times New Roman" panose="02020603050405020304" pitchFamily="18" charset="0"/>
            </a:endParaRPr>
          </a:p>
        </p:txBody>
      </p:sp>
      <p:sp>
        <p:nvSpPr>
          <p:cNvPr id="2247" name="Google Shape;2247;p46"/>
          <p:cNvSpPr txBox="1">
            <a:spLocks noGrp="1"/>
          </p:cNvSpPr>
          <p:nvPr>
            <p:ph type="subTitle" idx="1"/>
          </p:nvPr>
        </p:nvSpPr>
        <p:spPr>
          <a:xfrm>
            <a:off x="685800" y="1809750"/>
            <a:ext cx="7772400" cy="2819399"/>
          </a:xfrm>
          <a:prstGeom prst="rect">
            <a:avLst/>
          </a:prstGeom>
        </p:spPr>
        <p:txBody>
          <a:bodyPr spcFirstLastPara="1" wrap="square" lIns="91425" tIns="91425" rIns="91425" bIns="91425" anchor="ctr" anchorCtr="0">
            <a:noAutofit/>
          </a:bodyPr>
          <a:lstStyle/>
          <a:p>
            <a:pPr algn="just"/>
            <a:r>
              <a:rPr lang="en-GB" sz="2000" b="1" dirty="0">
                <a:latin typeface="+mj-lt"/>
                <a:ea typeface="Open Sans" panose="020B0606030504020204" pitchFamily="34" charset="0"/>
                <a:cs typeface="Open Sans" panose="020B0606030504020204" pitchFamily="34" charset="0"/>
              </a:rPr>
              <a:t> 	</a:t>
            </a:r>
            <a:r>
              <a:rPr lang="vi-VN" sz="2000" dirty="0">
                <a:latin typeface="+mj-lt"/>
                <a:ea typeface="Open Sans" panose="020B0606030504020204" pitchFamily="34" charset="0"/>
                <a:cs typeface="Open Sans" panose="020B0606030504020204" pitchFamily="34" charset="0"/>
              </a:rPr>
              <a:t>Hiện nay, có rất nhiều quỹ từ thiện được thành lập cũng như các nhà hảo tâm đứng ra gây quỹ để hỗ trợ cho những người có hoàn cảnh khó khăn , thiên tai hay lũ lụt , điển hình như thời gian gần đây miền trung bão lũ nặng có rất nhiều người nghệ sĩ như  Thủy Tiên, Trấn Thành,…  cũng như các nhà hảo tâm từ trên mọi miền đất nước đã gây quỹ và đến miền trung trao cho mọi người nhiều phần quà mong muốn bù đắp những thiệt hại do thiên tai gây ra . </a:t>
            </a:r>
            <a:endParaRPr lang="en-GB" sz="2000" dirty="0">
              <a:latin typeface="+mj-lt"/>
              <a:ea typeface="Open Sans" panose="020B0606030504020204" pitchFamily="34" charset="0"/>
              <a:cs typeface="Open Sans" panose="020B0606030504020204" pitchFamily="34" charset="0"/>
            </a:endParaRPr>
          </a:p>
          <a:p>
            <a:pPr algn="l"/>
            <a:r>
              <a:rPr lang="en-GB" sz="2000" dirty="0">
                <a:latin typeface="+mj-lt"/>
                <a:ea typeface="Open Sans" panose="020B0606030504020204" pitchFamily="34" charset="0"/>
                <a:cs typeface="Open Sans" panose="020B0606030504020204" pitchFamily="34" charset="0"/>
              </a:rPr>
              <a:t>	</a:t>
            </a:r>
          </a:p>
          <a:p>
            <a:pPr algn="l"/>
            <a:r>
              <a:rPr lang="en-GB" sz="2000" dirty="0">
                <a:latin typeface="+mj-lt"/>
                <a:ea typeface="Open Sans" panose="020B0606030504020204" pitchFamily="34" charset="0"/>
                <a:cs typeface="Open Sans" panose="020B0606030504020204" pitchFamily="34" charset="0"/>
              </a:rPr>
              <a:t>	</a:t>
            </a:r>
            <a:r>
              <a:rPr lang="vi-VN" sz="2000" dirty="0">
                <a:latin typeface="+mj-lt"/>
                <a:ea typeface="Open Sans" panose="020B0606030504020204" pitchFamily="34" charset="0"/>
                <a:cs typeface="Open Sans" panose="020B0606030504020204" pitchFamily="34" charset="0"/>
              </a:rPr>
              <a:t>Nhưng hiện có rất ít trang web về việc gây quỹ này và chưa có sự đẩy mạnh trên internet để mọi người biết và tìm đến</a:t>
            </a:r>
            <a:br>
              <a:rPr lang="vi-VN" sz="2000" dirty="0">
                <a:latin typeface="+mj-lt"/>
                <a:ea typeface="Open Sans" panose="020B0606030504020204" pitchFamily="34" charset="0"/>
                <a:cs typeface="Open Sans" panose="020B0606030504020204" pitchFamily="34" charset="0"/>
              </a:rPr>
            </a:br>
            <a:endParaRPr sz="2000" dirty="0">
              <a:latin typeface="+mj-lt"/>
              <a:ea typeface="Open Sans" panose="020B0606030504020204" pitchFamily="34" charset="0"/>
              <a:cs typeface="Open Sans" panose="020B0606030504020204" pitchFamily="34"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46"/>
                                        </p:tgtEl>
                                        <p:attrNameLst>
                                          <p:attrName>style.visibility</p:attrName>
                                        </p:attrNameLst>
                                      </p:cBhvr>
                                      <p:to>
                                        <p:strVal val="visible"/>
                                      </p:to>
                                    </p:set>
                                    <p:animEffect transition="in" filter="wipe(down)">
                                      <p:cBhvr>
                                        <p:cTn id="7" dur="500"/>
                                        <p:tgtEl>
                                          <p:spTgt spid="22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47">
                                            <p:txEl>
                                              <p:pRg st="0" end="0"/>
                                            </p:txEl>
                                          </p:spTgt>
                                        </p:tgtEl>
                                        <p:attrNameLst>
                                          <p:attrName>style.visibility</p:attrName>
                                        </p:attrNameLst>
                                      </p:cBhvr>
                                      <p:to>
                                        <p:strVal val="visible"/>
                                      </p:to>
                                    </p:set>
                                    <p:animEffect transition="in" filter="barn(inVertical)">
                                      <p:cBhvr>
                                        <p:cTn id="12" dur="500"/>
                                        <p:tgtEl>
                                          <p:spTgt spid="224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47">
                                            <p:txEl>
                                              <p:pRg st="2" end="2"/>
                                            </p:txEl>
                                          </p:spTgt>
                                        </p:tgtEl>
                                        <p:attrNameLst>
                                          <p:attrName>style.visibility</p:attrName>
                                        </p:attrNameLst>
                                      </p:cBhvr>
                                      <p:to>
                                        <p:strVal val="visible"/>
                                      </p:to>
                                    </p:set>
                                    <p:animEffect transition="in" filter="barn(inVertical)">
                                      <p:cBhvr>
                                        <p:cTn id="17" dur="500"/>
                                        <p:tgtEl>
                                          <p:spTgt spid="22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09599" y="723900"/>
            <a:ext cx="7924800" cy="1295400"/>
          </a:xfrm>
        </p:spPr>
        <p:txBody>
          <a:bodyPr/>
          <a:lstStyle/>
          <a:p>
            <a:pPr algn="just"/>
            <a:r>
              <a:rPr lang="en-GB" sz="2000" dirty="0">
                <a:latin typeface="+mj-lt"/>
              </a:rPr>
              <a:t>	</a:t>
            </a:r>
            <a:r>
              <a:rPr lang="en-GB" sz="2000" dirty="0">
                <a:latin typeface="+mj-lt"/>
                <a:cs typeface="Times New Roman" panose="02020603050405020304" pitchFamily="18" charset="0"/>
              </a:rPr>
              <a:t>N</a:t>
            </a:r>
            <a:r>
              <a:rPr lang="vi-VN" sz="2000" dirty="0">
                <a:latin typeface="+mj-lt"/>
                <a:cs typeface="Times New Roman" panose="02020603050405020304" pitchFamily="18" charset="0"/>
              </a:rPr>
              <a:t>hóm chúng tôi muốn xây dựng </a:t>
            </a:r>
            <a:r>
              <a:rPr lang="vi-VN" sz="2000" b="1" dirty="0">
                <a:latin typeface="+mj-lt"/>
                <a:cs typeface="Times New Roman" panose="02020603050405020304" pitchFamily="18" charset="0"/>
              </a:rPr>
              <a:t>1 website gây quỹ hỗ trợ </a:t>
            </a:r>
            <a:r>
              <a:rPr lang="vi-VN" sz="2000" dirty="0">
                <a:latin typeface="+mj-lt"/>
                <a:cs typeface="Times New Roman" panose="02020603050405020304" pitchFamily="18" charset="0"/>
              </a:rPr>
              <a:t>nhằm mục đích hỗ trợ cho những người có hoàn cảnh khó khăn và kêu gọi nhiều nhà hảo tâm biết đến quỹ hỗ trợ này nhiều hơn thông qua trang web để có thể góp phần xây dựng  một xã hội giàu tình thương và đoàn kết .</a:t>
            </a:r>
            <a:br>
              <a:rPr lang="vi-VN" sz="3200" dirty="0">
                <a:latin typeface="+mj-lt"/>
              </a:rPr>
            </a:br>
            <a:endParaRPr lang="en-US" sz="3200" dirty="0">
              <a:latin typeface="+mj-lt"/>
            </a:endParaRPr>
          </a:p>
        </p:txBody>
      </p:sp>
      <p:pic>
        <p:nvPicPr>
          <p:cNvPr id="2050" name="Picture 2" descr="https://lh4.googleusercontent.com/Yi1FUO4osbMvLF4Pa1FqItZg0TN3ZX_qHgazg_4W4ETjajniGPpGV_ruNDYHgUJuq2rwwxrKXPZpjLODtNQyXMfVcZi_26giRGSN74sGfxLcPFvCQl318l21tV8uC6V-eXwh60R41WnyaUCPk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998" y="2019300"/>
            <a:ext cx="5570003"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81944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circle(in)">
                                      <p:cBhvr>
                                        <p:cTn id="14"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53"/>
          <p:cNvSpPr txBox="1">
            <a:spLocks noGrp="1"/>
          </p:cNvSpPr>
          <p:nvPr>
            <p:ph type="ctrTitle" idx="8"/>
          </p:nvPr>
        </p:nvSpPr>
        <p:spPr>
          <a:xfrm>
            <a:off x="1066800" y="361950"/>
            <a:ext cx="7672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Times New Roman" panose="02020603050405020304" pitchFamily="18" charset="0"/>
                <a:cs typeface="Times New Roman" panose="02020603050405020304" pitchFamily="18" charset="0"/>
              </a:rPr>
              <a:t>1.2 Goals</a:t>
            </a:r>
            <a:endParaRPr b="1" dirty="0">
              <a:latin typeface="Times New Roman" panose="02020603050405020304" pitchFamily="18" charset="0"/>
              <a:cs typeface="Times New Roman" panose="02020603050405020304" pitchFamily="18" charset="0"/>
            </a:endParaRPr>
          </a:p>
        </p:txBody>
      </p:sp>
      <p:pic>
        <p:nvPicPr>
          <p:cNvPr id="2482" name="Google Shape;2482;p53"/>
          <p:cNvPicPr preferRelativeResize="0"/>
          <p:nvPr/>
        </p:nvPicPr>
        <p:blipFill>
          <a:blip r:embed="rId3">
            <a:alphaModFix amt="52000"/>
          </a:blip>
          <a:stretch>
            <a:fillRect/>
          </a:stretch>
        </p:blipFill>
        <p:spPr>
          <a:xfrm rot="-1128988" flipH="1">
            <a:off x="950642" y="1120341"/>
            <a:ext cx="1298899" cy="912343"/>
          </a:xfrm>
          <a:prstGeom prst="rect">
            <a:avLst/>
          </a:prstGeom>
          <a:noFill/>
          <a:ln>
            <a:noFill/>
          </a:ln>
        </p:spPr>
      </p:pic>
      <p:pic>
        <p:nvPicPr>
          <p:cNvPr id="2483" name="Google Shape;2483;p53"/>
          <p:cNvPicPr preferRelativeResize="0"/>
          <p:nvPr/>
        </p:nvPicPr>
        <p:blipFill>
          <a:blip r:embed="rId4">
            <a:alphaModFix amt="52000"/>
          </a:blip>
          <a:stretch>
            <a:fillRect/>
          </a:stretch>
        </p:blipFill>
        <p:spPr>
          <a:xfrm rot="-1128988" flipH="1">
            <a:off x="958890" y="2793909"/>
            <a:ext cx="1298899" cy="912343"/>
          </a:xfrm>
          <a:prstGeom prst="rect">
            <a:avLst/>
          </a:prstGeom>
          <a:noFill/>
          <a:ln>
            <a:noFill/>
          </a:ln>
        </p:spPr>
      </p:pic>
      <p:sp>
        <p:nvSpPr>
          <p:cNvPr id="2487" name="Google Shape;2487;p53"/>
          <p:cNvSpPr txBox="1">
            <a:spLocks noGrp="1"/>
          </p:cNvSpPr>
          <p:nvPr>
            <p:ph type="title"/>
          </p:nvPr>
        </p:nvSpPr>
        <p:spPr>
          <a:xfrm>
            <a:off x="1066800" y="1312662"/>
            <a:ext cx="2127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Goal 1</a:t>
            </a:r>
            <a:endParaRPr dirty="0"/>
          </a:p>
        </p:txBody>
      </p:sp>
      <p:sp>
        <p:nvSpPr>
          <p:cNvPr id="2488" name="Google Shape;2488;p53"/>
          <p:cNvSpPr txBox="1">
            <a:spLocks noGrp="1"/>
          </p:cNvSpPr>
          <p:nvPr>
            <p:ph type="subTitle" idx="1"/>
          </p:nvPr>
        </p:nvSpPr>
        <p:spPr>
          <a:xfrm>
            <a:off x="457200" y="1914654"/>
            <a:ext cx="3331209" cy="912000"/>
          </a:xfrm>
          <a:prstGeom prst="rect">
            <a:avLst/>
          </a:prstGeom>
        </p:spPr>
        <p:txBody>
          <a:bodyPr spcFirstLastPara="1" wrap="square" lIns="91425" tIns="91425" rIns="91425" bIns="91425" anchor="ctr" anchorCtr="0">
            <a:noAutofit/>
          </a:bodyPr>
          <a:lstStyle/>
          <a:p>
            <a:pPr marL="0" lvl="0" indent="0"/>
            <a:r>
              <a:rPr lang="vi-VN" sz="2000" dirty="0">
                <a:latin typeface="+mn-lt"/>
              </a:rPr>
              <a:t>Công dân gặp khó khăn có thể xin sự giúp đỡ từ quỹ từ thiện.</a:t>
            </a:r>
            <a:endParaRPr sz="2000" dirty="0">
              <a:latin typeface="+mn-lt"/>
            </a:endParaRPr>
          </a:p>
        </p:txBody>
      </p:sp>
      <p:sp>
        <p:nvSpPr>
          <p:cNvPr id="2491" name="Google Shape;2491;p53"/>
          <p:cNvSpPr txBox="1">
            <a:spLocks noGrp="1"/>
          </p:cNvSpPr>
          <p:nvPr>
            <p:ph type="title" idx="4"/>
          </p:nvPr>
        </p:nvSpPr>
        <p:spPr>
          <a:xfrm>
            <a:off x="1075048" y="2986230"/>
            <a:ext cx="2127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Goal 2</a:t>
            </a:r>
            <a:endParaRPr dirty="0"/>
          </a:p>
        </p:txBody>
      </p:sp>
      <p:sp>
        <p:nvSpPr>
          <p:cNvPr id="2492" name="Google Shape;2492;p53"/>
          <p:cNvSpPr txBox="1">
            <a:spLocks noGrp="1"/>
          </p:cNvSpPr>
          <p:nvPr>
            <p:ph type="subTitle" idx="5"/>
          </p:nvPr>
        </p:nvSpPr>
        <p:spPr>
          <a:xfrm>
            <a:off x="457200" y="3688520"/>
            <a:ext cx="3156304" cy="841200"/>
          </a:xfrm>
          <a:prstGeom prst="rect">
            <a:avLst/>
          </a:prstGeom>
        </p:spPr>
        <p:txBody>
          <a:bodyPr spcFirstLastPara="1" wrap="square" lIns="91425" tIns="91425" rIns="91425" bIns="91425" anchor="t" anchorCtr="0">
            <a:noAutofit/>
          </a:bodyPr>
          <a:lstStyle/>
          <a:p>
            <a:pPr marL="0" lvl="0" indent="0"/>
            <a:r>
              <a:rPr lang="en-US" sz="2000" dirty="0" err="1">
                <a:latin typeface="+mj-lt"/>
                <a:cs typeface="Times New Roman" panose="02020603050405020304" pitchFamily="18" charset="0"/>
              </a:rPr>
              <a:t>Các</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cá</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nhân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tổ</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chức</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hảo</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tâm</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có</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thể</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quyên</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góp</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vào</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quỹ</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từ</a:t>
            </a:r>
            <a:r>
              <a:rPr lang="en-US" sz="2000" dirty="0">
                <a:latin typeface="+mj-lt"/>
                <a:cs typeface="Times New Roman" panose="02020603050405020304" pitchFamily="18" charset="0"/>
              </a:rPr>
              <a:t> </a:t>
            </a:r>
            <a:r>
              <a:rPr lang="en-US" sz="2000" dirty="0" err="1">
                <a:latin typeface="+mj-lt"/>
                <a:cs typeface="Times New Roman" panose="02020603050405020304" pitchFamily="18" charset="0"/>
              </a:rPr>
              <a:t>thiện</a:t>
            </a:r>
            <a:r>
              <a:rPr lang="en-US" sz="2000" dirty="0">
                <a:latin typeface="+mj-lt"/>
                <a:cs typeface="Times New Roman" panose="02020603050405020304" pitchFamily="18" charset="0"/>
              </a:rPr>
              <a:t>.</a:t>
            </a:r>
            <a:endParaRPr sz="2000" dirty="0">
              <a:latin typeface="+mj-lt"/>
              <a:cs typeface="Times New Roman" panose="02020603050405020304" pitchFamily="18" charset="0"/>
            </a:endParaRPr>
          </a:p>
        </p:txBody>
      </p:sp>
      <p:grpSp>
        <p:nvGrpSpPr>
          <p:cNvPr id="2495" name="Google Shape;2495;p53"/>
          <p:cNvGrpSpPr/>
          <p:nvPr/>
        </p:nvGrpSpPr>
        <p:grpSpPr>
          <a:xfrm rot="5400065">
            <a:off x="4113887" y="-3396789"/>
            <a:ext cx="1344377" cy="1995312"/>
            <a:chOff x="272875" y="1527563"/>
            <a:chExt cx="255950" cy="455000"/>
          </a:xfrm>
        </p:grpSpPr>
        <p:sp>
          <p:nvSpPr>
            <p:cNvPr id="2496" name="Google Shape;2496;p5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https://lh6.googleusercontent.com/KKwd4ZbVzWXVSFeDO1HhK7Hxyy65kvZG3Iyc5zTscls4l681xsEvWM-lab9JzHCLJzq_CP-f8Vt6w6XEVGldP2D0BKV57if2CH_qdiZN6Z4qgKheyrxQ2R3ZkZa5F8QxcEYa2y1shdFxVJ1g6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8304" y="1276351"/>
            <a:ext cx="4920895" cy="27680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81"/>
                                        </p:tgtEl>
                                        <p:attrNameLst>
                                          <p:attrName>style.visibility</p:attrName>
                                        </p:attrNameLst>
                                      </p:cBhvr>
                                      <p:to>
                                        <p:strVal val="visible"/>
                                      </p:to>
                                    </p:set>
                                    <p:animEffect transition="in" filter="fade">
                                      <p:cBhvr>
                                        <p:cTn id="7" dur="1000"/>
                                        <p:tgtEl>
                                          <p:spTgt spid="2481"/>
                                        </p:tgtEl>
                                      </p:cBhvr>
                                    </p:animEffect>
                                    <p:anim calcmode="lin" valueType="num">
                                      <p:cBhvr>
                                        <p:cTn id="8" dur="1000" fill="hold"/>
                                        <p:tgtEl>
                                          <p:spTgt spid="2481"/>
                                        </p:tgtEl>
                                        <p:attrNameLst>
                                          <p:attrName>ppt_x</p:attrName>
                                        </p:attrNameLst>
                                      </p:cBhvr>
                                      <p:tavLst>
                                        <p:tav tm="0">
                                          <p:val>
                                            <p:strVal val="#ppt_x"/>
                                          </p:val>
                                        </p:tav>
                                        <p:tav tm="100000">
                                          <p:val>
                                            <p:strVal val="#ppt_x"/>
                                          </p:val>
                                        </p:tav>
                                      </p:tavLst>
                                    </p:anim>
                                    <p:anim calcmode="lin" valueType="num">
                                      <p:cBhvr>
                                        <p:cTn id="9" dur="1000" fill="hold"/>
                                        <p:tgtEl>
                                          <p:spTgt spid="248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circle(in)">
                                      <p:cBhvr>
                                        <p:cTn id="14" dur="20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482"/>
                                        </p:tgtEl>
                                        <p:attrNameLst>
                                          <p:attrName>style.visibility</p:attrName>
                                        </p:attrNameLst>
                                      </p:cBhvr>
                                      <p:to>
                                        <p:strVal val="visible"/>
                                      </p:to>
                                    </p:set>
                                    <p:animEffect transition="in" filter="barn(inVertical)">
                                      <p:cBhvr>
                                        <p:cTn id="19" dur="500"/>
                                        <p:tgtEl>
                                          <p:spTgt spid="2482"/>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487"/>
                                        </p:tgtEl>
                                        <p:attrNameLst>
                                          <p:attrName>style.visibility</p:attrName>
                                        </p:attrNameLst>
                                      </p:cBhvr>
                                      <p:to>
                                        <p:strVal val="visible"/>
                                      </p:to>
                                    </p:set>
                                    <p:animEffect transition="in" filter="barn(inVertical)">
                                      <p:cBhvr>
                                        <p:cTn id="22" dur="500"/>
                                        <p:tgtEl>
                                          <p:spTgt spid="248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488">
                                            <p:txEl>
                                              <p:pRg st="0" end="0"/>
                                            </p:txEl>
                                          </p:spTgt>
                                        </p:tgtEl>
                                        <p:attrNameLst>
                                          <p:attrName>style.visibility</p:attrName>
                                        </p:attrNameLst>
                                      </p:cBhvr>
                                      <p:to>
                                        <p:strVal val="visible"/>
                                      </p:to>
                                    </p:set>
                                    <p:animEffect transition="in" filter="barn(inVertical)">
                                      <p:cBhvr>
                                        <p:cTn id="25" dur="500"/>
                                        <p:tgtEl>
                                          <p:spTgt spid="248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491"/>
                                        </p:tgtEl>
                                        <p:attrNameLst>
                                          <p:attrName>style.visibility</p:attrName>
                                        </p:attrNameLst>
                                      </p:cBhvr>
                                      <p:to>
                                        <p:strVal val="visible"/>
                                      </p:to>
                                    </p:set>
                                    <p:animEffect transition="in" filter="barn(inVertical)">
                                      <p:cBhvr>
                                        <p:cTn id="30" dur="500"/>
                                        <p:tgtEl>
                                          <p:spTgt spid="2491"/>
                                        </p:tgtEl>
                                      </p:cBhvr>
                                    </p:animEffect>
                                  </p:childTnLst>
                                </p:cTn>
                              </p:par>
                              <p:par>
                                <p:cTn id="31" presetID="16" presetClass="entr" presetSubtype="21" fill="hold" nodeType="withEffect">
                                  <p:stCondLst>
                                    <p:cond delay="0"/>
                                  </p:stCondLst>
                                  <p:childTnLst>
                                    <p:set>
                                      <p:cBhvr>
                                        <p:cTn id="32" dur="1" fill="hold">
                                          <p:stCondLst>
                                            <p:cond delay="0"/>
                                          </p:stCondLst>
                                        </p:cTn>
                                        <p:tgtEl>
                                          <p:spTgt spid="2483"/>
                                        </p:tgtEl>
                                        <p:attrNameLst>
                                          <p:attrName>style.visibility</p:attrName>
                                        </p:attrNameLst>
                                      </p:cBhvr>
                                      <p:to>
                                        <p:strVal val="visible"/>
                                      </p:to>
                                    </p:set>
                                    <p:animEffect transition="in" filter="barn(inVertical)">
                                      <p:cBhvr>
                                        <p:cTn id="33" dur="500"/>
                                        <p:tgtEl>
                                          <p:spTgt spid="248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492">
                                            <p:txEl>
                                              <p:pRg st="0" end="0"/>
                                            </p:txEl>
                                          </p:spTgt>
                                        </p:tgtEl>
                                        <p:attrNameLst>
                                          <p:attrName>style.visibility</p:attrName>
                                        </p:attrNameLst>
                                      </p:cBhvr>
                                      <p:to>
                                        <p:strVal val="visible"/>
                                      </p:to>
                                    </p:set>
                                    <p:animEffect transition="in" filter="barn(inVertical)">
                                      <p:cBhvr>
                                        <p:cTn id="36" dur="500"/>
                                        <p:tgtEl>
                                          <p:spTgt spid="24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1" grpId="0"/>
      <p:bldP spid="2487" grpId="0"/>
      <p:bldP spid="2488" grpId="0" build="p"/>
      <p:bldP spid="2491" grpId="0"/>
      <p:bldP spid="249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87" name="Google Shape;2187;p43"/>
          <p:cNvSpPr txBox="1">
            <a:spLocks noGrp="1"/>
          </p:cNvSpPr>
          <p:nvPr>
            <p:ph type="ctrTitle"/>
          </p:nvPr>
        </p:nvSpPr>
        <p:spPr>
          <a:xfrm>
            <a:off x="2665050" y="299428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Open Sans" panose="020B0606030504020204" pitchFamily="34" charset="0"/>
                <a:ea typeface="Open Sans" panose="020B0606030504020204" pitchFamily="34" charset="0"/>
                <a:cs typeface="Open Sans" panose="020B0606030504020204" pitchFamily="34" charset="0"/>
              </a:rPr>
              <a:t>CÔNG NGHỆ , CÔNG CỤ SỬ DỤNG </a:t>
            </a:r>
            <a:endParaRPr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7375911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914400" y="613908"/>
            <a:ext cx="7672500" cy="577800"/>
          </a:xfrm>
          <a:prstGeom prst="rect">
            <a:avLst/>
          </a:prstGeom>
        </p:spPr>
        <p:txBody>
          <a:bodyPr spcFirstLastPara="1" wrap="square" lIns="91425" tIns="91425" rIns="91425" bIns="91425" anchor="ctr" anchorCtr="0">
            <a:noAutofit/>
          </a:bodyPr>
          <a:lstStyle/>
          <a:p>
            <a:pPr lvl="0"/>
            <a:r>
              <a:rPr lang="en-US" b="1" dirty="0" err="1">
                <a:latin typeface="Open Sans" panose="020B0606030504020204" pitchFamily="34" charset="0"/>
                <a:ea typeface="Open Sans" panose="020B0606030504020204" pitchFamily="34" charset="0"/>
                <a:cs typeface="Open Sans" panose="020B0606030504020204" pitchFamily="34" charset="0"/>
              </a:rPr>
              <a:t>Công</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nghệ</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chính</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nhóm</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sử</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dụng</a:t>
            </a:r>
            <a:endParaRPr b="1" dirty="0">
              <a:latin typeface="Open Sans" panose="020B0606030504020204" pitchFamily="34" charset="0"/>
              <a:ea typeface="Open Sans" panose="020B0606030504020204" pitchFamily="34" charset="0"/>
              <a:cs typeface="Open Sans" panose="020B0606030504020204" pitchFamily="34" charset="0"/>
            </a:endParaRPr>
          </a:p>
        </p:txBody>
      </p:sp>
      <p:pic>
        <p:nvPicPr>
          <p:cNvPr id="2223" name="Google Shape;2223;p45"/>
          <p:cNvPicPr preferRelativeResize="0"/>
          <p:nvPr/>
        </p:nvPicPr>
        <p:blipFill>
          <a:blip r:embed="rId3">
            <a:alphaModFix amt="47000"/>
          </a:blip>
          <a:stretch>
            <a:fillRect/>
          </a:stretch>
        </p:blipFill>
        <p:spPr>
          <a:xfrm>
            <a:off x="1203100" y="1396572"/>
            <a:ext cx="1370198" cy="1131135"/>
          </a:xfrm>
          <a:prstGeom prst="rect">
            <a:avLst/>
          </a:prstGeom>
          <a:noFill/>
          <a:ln>
            <a:noFill/>
          </a:ln>
        </p:spPr>
      </p:pic>
      <p:pic>
        <p:nvPicPr>
          <p:cNvPr id="2224" name="Google Shape;2224;p45"/>
          <p:cNvPicPr preferRelativeResize="0"/>
          <p:nvPr/>
        </p:nvPicPr>
        <p:blipFill>
          <a:blip r:embed="rId3">
            <a:alphaModFix amt="47000"/>
          </a:blip>
          <a:stretch>
            <a:fillRect/>
          </a:stretch>
        </p:blipFill>
        <p:spPr>
          <a:xfrm>
            <a:off x="3886900" y="1396572"/>
            <a:ext cx="1370198" cy="1131135"/>
          </a:xfrm>
          <a:prstGeom prst="rect">
            <a:avLst/>
          </a:prstGeom>
          <a:noFill/>
          <a:ln>
            <a:noFill/>
          </a:ln>
        </p:spPr>
      </p:pic>
      <p:pic>
        <p:nvPicPr>
          <p:cNvPr id="2225" name="Google Shape;2225;p45"/>
          <p:cNvPicPr preferRelativeResize="0"/>
          <p:nvPr/>
        </p:nvPicPr>
        <p:blipFill>
          <a:blip r:embed="rId3">
            <a:alphaModFix amt="47000"/>
          </a:blip>
          <a:stretch>
            <a:fillRect/>
          </a:stretch>
        </p:blipFill>
        <p:spPr>
          <a:xfrm>
            <a:off x="6583677" y="1396572"/>
            <a:ext cx="1370198" cy="1131135"/>
          </a:xfrm>
          <a:prstGeom prst="rect">
            <a:avLst/>
          </a:prstGeom>
          <a:noFill/>
          <a:ln>
            <a:noFill/>
          </a:ln>
        </p:spPr>
      </p:pic>
      <p:sp>
        <p:nvSpPr>
          <p:cNvPr id="3" name="Title 2"/>
          <p:cNvSpPr>
            <a:spLocks noGrp="1"/>
          </p:cNvSpPr>
          <p:nvPr>
            <p:ph type="title"/>
          </p:nvPr>
        </p:nvSpPr>
        <p:spPr>
          <a:xfrm>
            <a:off x="685800" y="2343150"/>
            <a:ext cx="2486324" cy="457200"/>
          </a:xfrm>
        </p:spPr>
        <p:txBody>
          <a:bodyPr/>
          <a:lstStyle/>
          <a:p>
            <a:r>
              <a:rPr lang="en-US" sz="1800" dirty="0" err="1">
                <a:latin typeface="+mj-lt"/>
              </a:rPr>
              <a:t>Wordpress</a:t>
            </a:r>
            <a:endParaRPr lang="en-US" sz="1800" dirty="0">
              <a:latin typeface="+mj-lt"/>
            </a:endParaRPr>
          </a:p>
        </p:txBody>
      </p:sp>
      <p:sp>
        <p:nvSpPr>
          <p:cNvPr id="4" name="Title 3"/>
          <p:cNvSpPr>
            <a:spLocks noGrp="1"/>
          </p:cNvSpPr>
          <p:nvPr>
            <p:ph type="title" idx="2"/>
          </p:nvPr>
        </p:nvSpPr>
        <p:spPr>
          <a:xfrm>
            <a:off x="3403800" y="2419350"/>
            <a:ext cx="2486324" cy="366534"/>
          </a:xfrm>
        </p:spPr>
        <p:txBody>
          <a:bodyPr/>
          <a:lstStyle/>
          <a:p>
            <a:r>
              <a:rPr lang="en-US" sz="1800" dirty="0" err="1">
                <a:latin typeface="+mj-lt"/>
              </a:rPr>
              <a:t>Github</a:t>
            </a:r>
            <a:endParaRPr lang="en-US" sz="1800" dirty="0">
              <a:latin typeface="+mj-lt"/>
            </a:endParaRPr>
          </a:p>
        </p:txBody>
      </p:sp>
      <p:sp>
        <p:nvSpPr>
          <p:cNvPr id="5" name="Title 4"/>
          <p:cNvSpPr>
            <a:spLocks noGrp="1"/>
          </p:cNvSpPr>
          <p:nvPr>
            <p:ph type="title" idx="4"/>
          </p:nvPr>
        </p:nvSpPr>
        <p:spPr>
          <a:xfrm>
            <a:off x="6100400" y="2419350"/>
            <a:ext cx="2486324" cy="366541"/>
          </a:xfrm>
        </p:spPr>
        <p:txBody>
          <a:bodyPr/>
          <a:lstStyle/>
          <a:p>
            <a:r>
              <a:rPr lang="en-US" sz="1800" dirty="0">
                <a:latin typeface="+mj-lt"/>
              </a:rPr>
              <a:t>PTS, AI</a:t>
            </a:r>
          </a:p>
        </p:txBody>
      </p:sp>
      <p:sp>
        <p:nvSpPr>
          <p:cNvPr id="6" name="Subtitle 5"/>
          <p:cNvSpPr>
            <a:spLocks noGrp="1"/>
          </p:cNvSpPr>
          <p:nvPr>
            <p:ph type="subTitle" idx="5"/>
          </p:nvPr>
        </p:nvSpPr>
        <p:spPr>
          <a:xfrm>
            <a:off x="3429000" y="4007685"/>
            <a:ext cx="2486324" cy="450279"/>
          </a:xfrm>
        </p:spPr>
        <p:txBody>
          <a:bodyPr/>
          <a:lstStyle/>
          <a:p>
            <a:r>
              <a:rPr lang="en-US" sz="1600" b="1" dirty="0">
                <a:latin typeface="+mj-lt"/>
              </a:rPr>
              <a:t> Azure </a:t>
            </a:r>
            <a:r>
              <a:rPr lang="en-US" sz="1600" b="1" dirty="0" err="1">
                <a:latin typeface="+mj-lt"/>
              </a:rPr>
              <a:t>devOps</a:t>
            </a:r>
            <a:endParaRPr lang="en-US" sz="1600" b="1" dirty="0">
              <a:latin typeface="+mj-lt"/>
            </a:endParaRPr>
          </a:p>
        </p:txBody>
      </p:sp>
      <p:sp>
        <p:nvSpPr>
          <p:cNvPr id="7" name="Subtitle 6"/>
          <p:cNvSpPr>
            <a:spLocks noGrp="1"/>
          </p:cNvSpPr>
          <p:nvPr>
            <p:ph type="subTitle" idx="1"/>
          </p:nvPr>
        </p:nvSpPr>
        <p:spPr>
          <a:xfrm>
            <a:off x="719999" y="3907494"/>
            <a:ext cx="2486324" cy="493056"/>
          </a:xfrm>
        </p:spPr>
        <p:txBody>
          <a:bodyPr/>
          <a:lstStyle/>
          <a:p>
            <a:r>
              <a:rPr lang="en-US" sz="1600" b="1" dirty="0" err="1">
                <a:latin typeface="+mj-lt"/>
              </a:rPr>
              <a:t>Cpanel</a:t>
            </a:r>
            <a:r>
              <a:rPr lang="en-US" sz="1600" b="1" dirty="0">
                <a:latin typeface="+mj-lt"/>
              </a:rPr>
              <a:t> hosting</a:t>
            </a:r>
          </a:p>
        </p:txBody>
      </p:sp>
      <p:pic>
        <p:nvPicPr>
          <p:cNvPr id="34" name="Picture 2" descr="Free Wordpress Icon of Flat style - Available in SVG, PNG, EPS, AI &amp; Icon  fo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578104"/>
            <a:ext cx="623926" cy="62392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Part 1 github icon - Free Social Media Native Glyph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5561" y="1625701"/>
            <a:ext cx="672876" cy="6728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Tập tin:Adobe Photoshop CC icon.svg – Wikipedia tiếng Việ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445" y="1707180"/>
            <a:ext cx="457355" cy="44604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8" descr="Illustrator icon - Free download on Iconfind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1578104"/>
            <a:ext cx="704192" cy="704192"/>
          </a:xfrm>
          <a:prstGeom prst="rect">
            <a:avLst/>
          </a:prstGeom>
          <a:noFill/>
          <a:extLst>
            <a:ext uri="{909E8E84-426E-40DD-AFC4-6F175D3DCCD1}">
              <a14:hiddenFill xmlns:a14="http://schemas.microsoft.com/office/drawing/2010/main">
                <a:solidFill>
                  <a:srgbClr val="FFFFFF"/>
                </a:solidFill>
              </a14:hiddenFill>
            </a:ext>
          </a:extLst>
        </p:spPr>
      </p:pic>
      <p:pic>
        <p:nvPicPr>
          <p:cNvPr id="41" name="Google Shape;2223;p45"/>
          <p:cNvPicPr preferRelativeResize="0"/>
          <p:nvPr/>
        </p:nvPicPr>
        <p:blipFill>
          <a:blip r:embed="rId3">
            <a:alphaModFix amt="47000"/>
          </a:blip>
          <a:stretch>
            <a:fillRect/>
          </a:stretch>
        </p:blipFill>
        <p:spPr>
          <a:xfrm>
            <a:off x="1203100" y="2876550"/>
            <a:ext cx="1370198" cy="1131135"/>
          </a:xfrm>
          <a:prstGeom prst="rect">
            <a:avLst/>
          </a:prstGeom>
          <a:noFill/>
          <a:ln>
            <a:noFill/>
          </a:ln>
        </p:spPr>
      </p:pic>
      <p:pic>
        <p:nvPicPr>
          <p:cNvPr id="42" name="Google Shape;2223;p45"/>
          <p:cNvPicPr preferRelativeResize="0"/>
          <p:nvPr/>
        </p:nvPicPr>
        <p:blipFill>
          <a:blip r:embed="rId3">
            <a:alphaModFix amt="47000"/>
          </a:blip>
          <a:stretch>
            <a:fillRect/>
          </a:stretch>
        </p:blipFill>
        <p:spPr>
          <a:xfrm>
            <a:off x="3962400" y="3018525"/>
            <a:ext cx="1370198" cy="1131135"/>
          </a:xfrm>
          <a:prstGeom prst="rect">
            <a:avLst/>
          </a:prstGeom>
          <a:noFill/>
          <a:ln>
            <a:noFill/>
          </a:ln>
        </p:spPr>
      </p:pic>
      <p:pic>
        <p:nvPicPr>
          <p:cNvPr id="43" name="Google Shape;2223;p45"/>
          <p:cNvPicPr preferRelativeResize="0"/>
          <p:nvPr/>
        </p:nvPicPr>
        <p:blipFill>
          <a:blip r:embed="rId3">
            <a:alphaModFix amt="47000"/>
          </a:blip>
          <a:stretch>
            <a:fillRect/>
          </a:stretch>
        </p:blipFill>
        <p:spPr>
          <a:xfrm>
            <a:off x="6705445" y="3018526"/>
            <a:ext cx="1370198" cy="1131135"/>
          </a:xfrm>
          <a:prstGeom prst="rect">
            <a:avLst/>
          </a:prstGeom>
          <a:noFill/>
          <a:ln>
            <a:noFill/>
          </a:ln>
        </p:spPr>
      </p:pic>
      <p:pic>
        <p:nvPicPr>
          <p:cNvPr id="44" name="Picture 2" descr="cPanel – Logos Downlo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0643" y="3266176"/>
            <a:ext cx="875111" cy="32834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2" descr="Getting Started with Azure DevOps | by Eric Anderson | ITNEX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72364" y="3255751"/>
            <a:ext cx="599269" cy="599269"/>
          </a:xfrm>
          <a:prstGeom prst="rect">
            <a:avLst/>
          </a:prstGeom>
          <a:noFill/>
          <a:extLst>
            <a:ext uri="{909E8E84-426E-40DD-AFC4-6F175D3DCCD1}">
              <a14:hiddenFill xmlns:a14="http://schemas.microsoft.com/office/drawing/2010/main">
                <a:solidFill>
                  <a:srgbClr val="FFFFFF"/>
                </a:solidFill>
              </a14:hiddenFill>
            </a:ext>
          </a:extLst>
        </p:spPr>
      </p:pic>
      <p:sp>
        <p:nvSpPr>
          <p:cNvPr id="46" name="Subtitle 5"/>
          <p:cNvSpPr>
            <a:spLocks noGrp="1"/>
          </p:cNvSpPr>
          <p:nvPr>
            <p:ph type="subTitle" idx="5"/>
          </p:nvPr>
        </p:nvSpPr>
        <p:spPr>
          <a:xfrm>
            <a:off x="6100576" y="4019550"/>
            <a:ext cx="2486324" cy="450279"/>
          </a:xfrm>
        </p:spPr>
        <p:txBody>
          <a:bodyPr/>
          <a:lstStyle/>
          <a:p>
            <a:r>
              <a:rPr lang="en-US" sz="1600" b="1" dirty="0" err="1">
                <a:latin typeface="+mj-lt"/>
              </a:rPr>
              <a:t>Những</a:t>
            </a:r>
            <a:r>
              <a:rPr lang="en-US" sz="1600" b="1" dirty="0">
                <a:latin typeface="+mj-lt"/>
              </a:rPr>
              <a:t> </a:t>
            </a:r>
            <a:r>
              <a:rPr lang="en-US" sz="1600" b="1" dirty="0" err="1">
                <a:latin typeface="+mj-lt"/>
              </a:rPr>
              <a:t>công</a:t>
            </a:r>
            <a:r>
              <a:rPr lang="en-US" sz="1600" b="1" dirty="0">
                <a:latin typeface="+mj-lt"/>
              </a:rPr>
              <a:t> </a:t>
            </a:r>
            <a:r>
              <a:rPr lang="en-US" sz="1600" b="1" dirty="0" err="1">
                <a:latin typeface="+mj-lt"/>
              </a:rPr>
              <a:t>cụ</a:t>
            </a:r>
            <a:r>
              <a:rPr lang="en-US" sz="1600" b="1" dirty="0">
                <a:latin typeface="+mj-lt"/>
              </a:rPr>
              <a:t> </a:t>
            </a:r>
            <a:r>
              <a:rPr lang="en-US" sz="1600" b="1" dirty="0" err="1">
                <a:latin typeface="+mj-lt"/>
              </a:rPr>
              <a:t>khác</a:t>
            </a:r>
            <a:r>
              <a:rPr lang="en-US" sz="1600" b="1" dirty="0">
                <a:latin typeface="+mj-lt"/>
              </a:rPr>
              <a:t> </a:t>
            </a:r>
          </a:p>
        </p:txBody>
      </p:sp>
      <p:pic>
        <p:nvPicPr>
          <p:cNvPr id="4102" name="Picture 6" descr="微软Azure Search 发布preview 版本升级最新功能和APIs"/>
          <p:cNvPicPr>
            <a:picLocks noChangeAspect="1" noChangeArrowheads="1"/>
          </p:cNvPicPr>
          <p:nvPr/>
        </p:nvPicPr>
        <p:blipFill rotWithShape="1">
          <a:blip r:embed="rId10">
            <a:extLst>
              <a:ext uri="{28A0092B-C50C-407E-A947-70E740481C1C}">
                <a14:useLocalDpi xmlns:a14="http://schemas.microsoft.com/office/drawing/2010/main" val="0"/>
              </a:ext>
            </a:extLst>
          </a:blip>
          <a:srcRect l="15786" r="20781"/>
          <a:stretch/>
        </p:blipFill>
        <p:spPr bwMode="auto">
          <a:xfrm>
            <a:off x="7010400" y="3319195"/>
            <a:ext cx="682957" cy="6029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16"/>
                                        </p:tgtEl>
                                        <p:attrNameLst>
                                          <p:attrName>style.visibility</p:attrName>
                                        </p:attrNameLst>
                                      </p:cBhvr>
                                      <p:to>
                                        <p:strVal val="visible"/>
                                      </p:to>
                                    </p:set>
                                    <p:animEffect transition="in" filter="barn(inVertical)">
                                      <p:cBhvr>
                                        <p:cTn id="7" dur="500"/>
                                        <p:tgtEl>
                                          <p:spTgt spid="22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down)">
                                      <p:cBhvr>
                                        <p:cTn id="12" dur="500"/>
                                        <p:tgtEl>
                                          <p:spTgt spid="3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2223"/>
                                        </p:tgtEl>
                                        <p:attrNameLst>
                                          <p:attrName>style.visibility</p:attrName>
                                        </p:attrNameLst>
                                      </p:cBhvr>
                                      <p:to>
                                        <p:strVal val="visible"/>
                                      </p:to>
                                    </p:set>
                                    <p:animEffect transition="in" filter="wipe(down)">
                                      <p:cBhvr>
                                        <p:cTn id="18" dur="500"/>
                                        <p:tgtEl>
                                          <p:spTgt spid="2223"/>
                                        </p:tgtEl>
                                      </p:cBhvr>
                                    </p:animEffect>
                                  </p:childTnLst>
                                </p:cTn>
                              </p:par>
                              <p:par>
                                <p:cTn id="19" presetID="22" presetClass="entr" presetSubtype="4"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par>
                                <p:cTn id="22" presetID="22" presetClass="entr" presetSubtype="4" fill="hold" nodeType="withEffect">
                                  <p:stCondLst>
                                    <p:cond delay="0"/>
                                  </p:stCondLst>
                                  <p:childTnLst>
                                    <p:set>
                                      <p:cBhvr>
                                        <p:cTn id="23" dur="1" fill="hold">
                                          <p:stCondLst>
                                            <p:cond delay="0"/>
                                          </p:stCondLst>
                                        </p:cTn>
                                        <p:tgtEl>
                                          <p:spTgt spid="2224"/>
                                        </p:tgtEl>
                                        <p:attrNameLst>
                                          <p:attrName>style.visibility</p:attrName>
                                        </p:attrNameLst>
                                      </p:cBhvr>
                                      <p:to>
                                        <p:strVal val="visible"/>
                                      </p:to>
                                    </p:set>
                                    <p:animEffect transition="in" filter="wipe(down)">
                                      <p:cBhvr>
                                        <p:cTn id="24" dur="500"/>
                                        <p:tgtEl>
                                          <p:spTgt spid="222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par>
                                <p:cTn id="28" presetID="22" presetClass="entr" presetSubtype="4" fill="hold"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par>
                                <p:cTn id="31" presetID="22" presetClass="entr" presetSubtype="4"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par>
                                <p:cTn id="34" presetID="22" presetClass="entr" presetSubtype="4" fill="hold" nodeType="withEffect">
                                  <p:stCondLst>
                                    <p:cond delay="0"/>
                                  </p:stCondLst>
                                  <p:childTnLst>
                                    <p:set>
                                      <p:cBhvr>
                                        <p:cTn id="35" dur="1" fill="hold">
                                          <p:stCondLst>
                                            <p:cond delay="0"/>
                                          </p:stCondLst>
                                        </p:cTn>
                                        <p:tgtEl>
                                          <p:spTgt spid="2225"/>
                                        </p:tgtEl>
                                        <p:attrNameLst>
                                          <p:attrName>style.visibility</p:attrName>
                                        </p:attrNameLst>
                                      </p:cBhvr>
                                      <p:to>
                                        <p:strVal val="visible"/>
                                      </p:to>
                                    </p:set>
                                    <p:animEffect transition="in" filter="wipe(down)">
                                      <p:cBhvr>
                                        <p:cTn id="36" dur="500"/>
                                        <p:tgtEl>
                                          <p:spTgt spid="222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7">
                                            <p:txEl>
                                              <p:pRg st="0" end="0"/>
                                            </p:txEl>
                                          </p:spTgt>
                                        </p:tgtEl>
                                        <p:attrNameLst>
                                          <p:attrName>style.visibility</p:attrName>
                                        </p:attrNameLst>
                                      </p:cBhvr>
                                      <p:to>
                                        <p:strVal val="visible"/>
                                      </p:to>
                                    </p:set>
                                    <p:animEffect transition="in" filter="wipe(down)">
                                      <p:cBhvr>
                                        <p:cTn id="42" dur="500"/>
                                        <p:tgtEl>
                                          <p:spTgt spid="7">
                                            <p:txEl>
                                              <p:pRg st="0" end="0"/>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down)">
                                      <p:cBhvr>
                                        <p:cTn id="45" dur="500"/>
                                        <p:tgtEl>
                                          <p:spTgt spid="41"/>
                                        </p:tgtEl>
                                      </p:cBhvr>
                                    </p:animEffect>
                                  </p:childTnLst>
                                </p:cTn>
                              </p:par>
                              <p:par>
                                <p:cTn id="46" presetID="22" presetClass="entr" presetSubtype="4" fill="hold"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wipe(down)">
                                      <p:cBhvr>
                                        <p:cTn id="48" dur="500"/>
                                        <p:tgtEl>
                                          <p:spTgt spid="44"/>
                                        </p:tgtEl>
                                      </p:cBhvr>
                                    </p:animEffect>
                                  </p:childTnLst>
                                </p:cTn>
                              </p:par>
                              <p:par>
                                <p:cTn id="49" presetID="22" presetClass="entr" presetSubtype="4"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down)">
                                      <p:cBhvr>
                                        <p:cTn id="51" dur="500"/>
                                        <p:tgtEl>
                                          <p:spTgt spid="45"/>
                                        </p:tgtEl>
                                      </p:cBhvr>
                                    </p:animEffect>
                                  </p:childTnLst>
                                </p:cTn>
                              </p:par>
                              <p:par>
                                <p:cTn id="52" presetID="22" presetClass="entr" presetSubtype="4" fill="hold"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down)">
                                      <p:cBhvr>
                                        <p:cTn id="54" dur="500"/>
                                        <p:tgtEl>
                                          <p:spTgt spid="4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wipe(down)">
                                      <p:cBhvr>
                                        <p:cTn id="57" dur="500"/>
                                        <p:tgtEl>
                                          <p:spTgt spid="6">
                                            <p:txEl>
                                              <p:pRg st="0" end="0"/>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wipe(down)">
                                      <p:cBhvr>
                                        <p:cTn id="60" dur="500"/>
                                        <p:tgtEl>
                                          <p:spTgt spid="43"/>
                                        </p:tgtEl>
                                      </p:cBhvr>
                                    </p:animEffect>
                                  </p:childTnLst>
                                </p:cTn>
                              </p:par>
                              <p:par>
                                <p:cTn id="61" presetID="22" presetClass="entr" presetSubtype="4" fill="hold" nodeType="withEffect">
                                  <p:stCondLst>
                                    <p:cond delay="0"/>
                                  </p:stCondLst>
                                  <p:childTnLst>
                                    <p:set>
                                      <p:cBhvr>
                                        <p:cTn id="62" dur="1" fill="hold">
                                          <p:stCondLst>
                                            <p:cond delay="0"/>
                                          </p:stCondLst>
                                        </p:cTn>
                                        <p:tgtEl>
                                          <p:spTgt spid="4102"/>
                                        </p:tgtEl>
                                        <p:attrNameLst>
                                          <p:attrName>style.visibility</p:attrName>
                                        </p:attrNameLst>
                                      </p:cBhvr>
                                      <p:to>
                                        <p:strVal val="visible"/>
                                      </p:to>
                                    </p:set>
                                    <p:animEffect transition="in" filter="wipe(down)">
                                      <p:cBhvr>
                                        <p:cTn id="63" dur="500"/>
                                        <p:tgtEl>
                                          <p:spTgt spid="410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6">
                                            <p:txEl>
                                              <p:pRg st="0" end="0"/>
                                            </p:txEl>
                                          </p:spTgt>
                                        </p:tgtEl>
                                        <p:attrNameLst>
                                          <p:attrName>style.visibility</p:attrName>
                                        </p:attrNameLst>
                                      </p:cBhvr>
                                      <p:to>
                                        <p:strVal val="visible"/>
                                      </p:to>
                                    </p:set>
                                    <p:animEffect transition="in" filter="wipe(down)">
                                      <p:cBhvr>
                                        <p:cTn id="6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6" grpId="0"/>
      <p:bldP spid="3" grpId="0"/>
      <p:bldP spid="4" grpId="0"/>
      <p:bldP spid="5" grpId="0"/>
      <p:bldP spid="6" grpId="0" build="p"/>
      <p:bldP spid="7" grpId="0" build="p"/>
      <p:bldP spid="46" grpId="0" build="p"/>
    </p:bldLst>
  </p:timing>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757</TotalTime>
  <Words>1975</Words>
  <Application>Microsoft Office PowerPoint</Application>
  <PresentationFormat>On-screen Show (16:9)</PresentationFormat>
  <Paragraphs>340</Paragraphs>
  <Slides>37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Adobe Garamond Pro Bold</vt:lpstr>
      <vt:lpstr>Overpass Black</vt:lpstr>
      <vt:lpstr>Fira Sans Extra Condensed Medium</vt:lpstr>
      <vt:lpstr>Arial</vt:lpstr>
      <vt:lpstr>Times New Roman</vt:lpstr>
      <vt:lpstr>Open Sans</vt:lpstr>
      <vt:lpstr>Aqua Marketing Plan by Slidego</vt:lpstr>
      <vt:lpstr>BÁO CÁO QUẢN TRỊ DỰ ÁN THƯƠNG MẠI ĐIỆN TỬ</vt:lpstr>
      <vt:lpstr>THÀNH VIÊN NHÓM : </vt:lpstr>
      <vt:lpstr>NỘI DUNG BÁO CÁO :</vt:lpstr>
      <vt:lpstr>01</vt:lpstr>
      <vt:lpstr>1.1 BACKLOG </vt:lpstr>
      <vt:lpstr>PowerPoint Presentation</vt:lpstr>
      <vt:lpstr>1.2 Goals</vt:lpstr>
      <vt:lpstr>02</vt:lpstr>
      <vt:lpstr>Công nghệ chính nhóm sử dụng</vt:lpstr>
      <vt:lpstr>03</vt:lpstr>
      <vt:lpstr>PowerPoint Presentation</vt:lpstr>
      <vt:lpstr>04</vt:lpstr>
      <vt:lpstr>PowerPoint Presentation</vt:lpstr>
      <vt:lpstr>05</vt:lpstr>
      <vt:lpstr>Dự án có 6 sprint</vt:lpstr>
      <vt:lpstr>Trình bày các Sprint </vt:lpstr>
      <vt:lpstr>Burndown 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06</vt:lpstr>
      <vt:lpstr>Thống kê effort plan và thực tế </vt:lpstr>
      <vt:lpstr>Thống kê effort từng member  </vt:lpstr>
      <vt:lpstr>Thống kê effort từng member  </vt:lpstr>
      <vt:lpstr>Thống kê effort từng member  </vt:lpstr>
      <vt:lpstr>Thống kê effort từng member  </vt:lpstr>
      <vt:lpstr>Thống kê effort từng member  </vt:lpstr>
      <vt:lpstr>Thống kê effort từng member  </vt:lpstr>
      <vt:lpstr>07</vt:lpstr>
      <vt:lpstr>Tiêu chí đánh giá</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QUẢN TRỊ DỰ ÁN THƯƠNG MẠI ĐIỆN TỬ</dc:title>
  <dc:creator>Lê Thị Mỹ Huyền</dc:creator>
  <cp:lastModifiedBy>Nguyen Thi Hong Nhung</cp:lastModifiedBy>
  <cp:revision>36</cp:revision>
  <dcterms:modified xsi:type="dcterms:W3CDTF">2021-05-07T10:02:00Z</dcterms:modified>
</cp:coreProperties>
</file>